
<file path=[Content_Types].xml><?xml version="1.0" encoding="utf-8"?>
<Types xmlns="http://schemas.openxmlformats.org/package/2006/content-types">
  <Default Extension="jpeg" ContentType="image/jpeg"/>
  <Default Extension="png" ContentType="image/png"/>
  <Default Extension="tiff" ContentType="image/tif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4"/>
  </p:notesMasterIdLst>
  <p:handoutMasterIdLst>
    <p:handoutMasterId r:id="rId52"/>
  </p:handoutMasterIdLst>
  <p:sldIdLst>
    <p:sldId id="359" r:id="rId3"/>
    <p:sldId id="390" r:id="rId5"/>
    <p:sldId id="421" r:id="rId6"/>
    <p:sldId id="422" r:id="rId7"/>
    <p:sldId id="416" r:id="rId8"/>
    <p:sldId id="417" r:id="rId9"/>
    <p:sldId id="360" r:id="rId10"/>
    <p:sldId id="361" r:id="rId11"/>
    <p:sldId id="362" r:id="rId12"/>
    <p:sldId id="388" r:id="rId13"/>
    <p:sldId id="424" r:id="rId14"/>
    <p:sldId id="423" r:id="rId15"/>
    <p:sldId id="434" r:id="rId16"/>
    <p:sldId id="387" r:id="rId17"/>
    <p:sldId id="379" r:id="rId18"/>
    <p:sldId id="381" r:id="rId19"/>
    <p:sldId id="389" r:id="rId20"/>
    <p:sldId id="428" r:id="rId21"/>
    <p:sldId id="429" r:id="rId22"/>
    <p:sldId id="430" r:id="rId23"/>
    <p:sldId id="391" r:id="rId24"/>
    <p:sldId id="435" r:id="rId25"/>
    <p:sldId id="392" r:id="rId26"/>
    <p:sldId id="380" r:id="rId27"/>
    <p:sldId id="382" r:id="rId28"/>
    <p:sldId id="393" r:id="rId29"/>
    <p:sldId id="394" r:id="rId30"/>
    <p:sldId id="436" r:id="rId31"/>
    <p:sldId id="395" r:id="rId32"/>
    <p:sldId id="384" r:id="rId33"/>
    <p:sldId id="383" r:id="rId34"/>
    <p:sldId id="385" r:id="rId35"/>
    <p:sldId id="437" r:id="rId36"/>
    <p:sldId id="396" r:id="rId37"/>
    <p:sldId id="386" r:id="rId38"/>
    <p:sldId id="397" r:id="rId39"/>
    <p:sldId id="398" r:id="rId40"/>
    <p:sldId id="399" r:id="rId41"/>
    <p:sldId id="431" r:id="rId42"/>
    <p:sldId id="433" r:id="rId43"/>
    <p:sldId id="439" r:id="rId44"/>
    <p:sldId id="440" r:id="rId45"/>
    <p:sldId id="441" r:id="rId46"/>
    <p:sldId id="438" r:id="rId47"/>
    <p:sldId id="426" r:id="rId48"/>
    <p:sldId id="427" r:id="rId49"/>
    <p:sldId id="420" r:id="rId50"/>
    <p:sldId id="419" r:id="rId51"/>
  </p:sldIdLst>
  <p:sldSz cx="12192000" cy="6858000"/>
  <p:notesSz cx="6858000" cy="9144000"/>
  <p:custDataLst>
    <p:tags r:id="rId5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程 志远" initials="程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146" autoAdjust="0"/>
    <p:restoredTop sz="94682"/>
  </p:normalViewPr>
  <p:slideViewPr>
    <p:cSldViewPr snapToGrid="0" snapToObjects="1">
      <p:cViewPr varScale="1">
        <p:scale>
          <a:sx n="70" d="100"/>
          <a:sy n="70" d="100"/>
        </p:scale>
        <p:origin x="90" y="19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notesViewPr>
    <p:cSldViewPr snapToGrid="0" snapToObjects="1">
      <p:cViewPr varScale="1">
        <p:scale>
          <a:sx n="95" d="100"/>
          <a:sy n="95" d="100"/>
        </p:scale>
        <p:origin x="2504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7" Type="http://schemas.openxmlformats.org/officeDocument/2006/relationships/tags" Target="tags/tag3.xml"/><Relationship Id="rId56" Type="http://schemas.openxmlformats.org/officeDocument/2006/relationships/commentAuthors" Target="commentAuthors.xml"/><Relationship Id="rId55" Type="http://schemas.openxmlformats.org/officeDocument/2006/relationships/tableStyles" Target="tableStyles.xml"/><Relationship Id="rId54" Type="http://schemas.openxmlformats.org/officeDocument/2006/relationships/viewProps" Target="viewProps.xml"/><Relationship Id="rId53" Type="http://schemas.openxmlformats.org/officeDocument/2006/relationships/presProps" Target="presProps.xml"/><Relationship Id="rId52" Type="http://schemas.openxmlformats.org/officeDocument/2006/relationships/handoutMaster" Target="handoutMasters/handoutMaster1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4B3C7D-7ED1-A34F-BCFC-1C01389AE58C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CED8CE-3D9F-CA47-A17E-9AD879C3B1C0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ACF2CF-5EF1-D24F-8F8B-C67282AA038A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F70782-008B-5B48-B01C-A994AC4AA046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5021362" y="0"/>
            <a:ext cx="1676946" cy="3302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" name="直线连接符 2"/>
          <p:cNvCxnSpPr/>
          <p:nvPr userDrawn="1"/>
        </p:nvCxnSpPr>
        <p:spPr>
          <a:xfrm>
            <a:off x="4216400" y="330203"/>
            <a:ext cx="3230807" cy="0"/>
          </a:xfrm>
          <a:prstGeom prst="line">
            <a:avLst/>
          </a:prstGeom>
          <a:ln w="31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椭圆 5"/>
          <p:cNvSpPr/>
          <p:nvPr userDrawn="1"/>
        </p:nvSpPr>
        <p:spPr>
          <a:xfrm>
            <a:off x="7458053" y="290445"/>
            <a:ext cx="92765" cy="92765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椭圆 7"/>
          <p:cNvSpPr/>
          <p:nvPr userDrawn="1"/>
        </p:nvSpPr>
        <p:spPr>
          <a:xfrm>
            <a:off x="4136718" y="290444"/>
            <a:ext cx="92765" cy="92765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4" name="直线连接符 13"/>
          <p:cNvCxnSpPr/>
          <p:nvPr userDrawn="1"/>
        </p:nvCxnSpPr>
        <p:spPr>
          <a:xfrm>
            <a:off x="4216400" y="762003"/>
            <a:ext cx="3230807" cy="0"/>
          </a:xfrm>
          <a:prstGeom prst="line">
            <a:avLst/>
          </a:prstGeom>
          <a:ln w="31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椭圆 14"/>
          <p:cNvSpPr/>
          <p:nvPr userDrawn="1"/>
        </p:nvSpPr>
        <p:spPr>
          <a:xfrm>
            <a:off x="7458053" y="722245"/>
            <a:ext cx="92765" cy="92765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椭圆 15"/>
          <p:cNvSpPr/>
          <p:nvPr userDrawn="1"/>
        </p:nvSpPr>
        <p:spPr>
          <a:xfrm>
            <a:off x="4136718" y="722244"/>
            <a:ext cx="92765" cy="92765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5.png"/><Relationship Id="rId3" Type="http://schemas.openxmlformats.org/officeDocument/2006/relationships/tags" Target="../tags/tag2.xml"/><Relationship Id="rId2" Type="http://schemas.openxmlformats.org/officeDocument/2006/relationships/image" Target="../media/image4.png"/><Relationship Id="rId1" Type="http://schemas.openxmlformats.org/officeDocument/2006/relationships/tags" Target="../tags/tag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image" Target="../media/image17.png"/><Relationship Id="rId8" Type="http://schemas.openxmlformats.org/officeDocument/2006/relationships/image" Target="../media/image16.png"/><Relationship Id="rId7" Type="http://schemas.openxmlformats.org/officeDocument/2006/relationships/image" Target="../media/image15.png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2" Type="http://schemas.openxmlformats.org/officeDocument/2006/relationships/notesSlide" Target="../notesSlides/notesSlide12.xml"/><Relationship Id="rId11" Type="http://schemas.openxmlformats.org/officeDocument/2006/relationships/slideLayout" Target="../slideLayouts/slideLayout1.xml"/><Relationship Id="rId10" Type="http://schemas.openxmlformats.org/officeDocument/2006/relationships/image" Target="../media/image18.png"/><Relationship Id="rId1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2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35.png"/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slides/_rels/slide3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3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39.png"/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image" Target="../media/image3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0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6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image" Target="../media/image41.png"/></Relationships>
</file>

<file path=ppt/slides/_rels/slide3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7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7.png"/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image" Target="../media/image44.png"/></Relationships>
</file>

<file path=ppt/slides/_rels/slide3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8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51.png"/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image" Target="../media/image48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3.pn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2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5.png"/><Relationship Id="rId1" Type="http://schemas.openxmlformats.org/officeDocument/2006/relationships/image" Target="../media/image5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7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.tif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194579" y="0"/>
            <a:ext cx="1676946" cy="24384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5194579" y="4419600"/>
            <a:ext cx="1676946" cy="24384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6" name="直线连接符 5"/>
          <p:cNvCxnSpPr/>
          <p:nvPr/>
        </p:nvCxnSpPr>
        <p:spPr>
          <a:xfrm>
            <a:off x="2408583" y="2438400"/>
            <a:ext cx="7248939" cy="0"/>
          </a:xfrm>
          <a:prstGeom prst="line">
            <a:avLst/>
          </a:prstGeom>
          <a:ln w="31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线连接符 6"/>
          <p:cNvCxnSpPr/>
          <p:nvPr/>
        </p:nvCxnSpPr>
        <p:spPr>
          <a:xfrm>
            <a:off x="2408583" y="4412974"/>
            <a:ext cx="7248939" cy="0"/>
          </a:xfrm>
          <a:prstGeom prst="line">
            <a:avLst/>
          </a:prstGeom>
          <a:ln w="31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2916653" y="2918391"/>
            <a:ext cx="62327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4400" b="1" dirty="0" err="1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  <a:cs typeface="Arial Black" panose="020B0A04020102020204" pitchFamily="34" charset="0"/>
              </a:rPr>
              <a:t>ArchSummit</a:t>
            </a:r>
            <a:r>
              <a:rPr kumimoji="1" lang="en-US" altLang="zh-CN" sz="4400" b="1" dirty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  <a:cs typeface="Arial Black" panose="020B0A04020102020204" pitchFamily="34" charset="0"/>
              </a:rPr>
              <a:t> - </a:t>
            </a:r>
            <a:r>
              <a:rPr kumimoji="1" lang="zh-CN" altLang="en-US" sz="4400" b="1" dirty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  <a:cs typeface="Arial Black" panose="020B0A04020102020204" pitchFamily="34" charset="0"/>
              </a:rPr>
              <a:t>大数据</a:t>
            </a:r>
            <a:endParaRPr kumimoji="1" lang="zh-CN" altLang="en-US" sz="4400" b="1" dirty="0">
              <a:solidFill>
                <a:schemeClr val="accent1">
                  <a:lumMod val="50000"/>
                </a:schemeClr>
              </a:solidFill>
              <a:latin typeface="Arial Black" panose="020B0A04020102020204" pitchFamily="34" charset="0"/>
              <a:cs typeface="Arial Black" panose="020B0A04020102020204" pitchFamily="34" charset="0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9686070" y="2398642"/>
            <a:ext cx="92765" cy="92765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9686070" y="4359964"/>
            <a:ext cx="92765" cy="92765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2324483" y="2398641"/>
            <a:ext cx="92765" cy="92765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2319126" y="4372697"/>
            <a:ext cx="92765" cy="92765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5769605" y="1026839"/>
            <a:ext cx="703063" cy="58992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8" grpId="0"/>
      <p:bldP spid="9" grpId="0" animBg="1"/>
      <p:bldP spid="10" grpId="0" animBg="1"/>
      <p:bldP spid="11" grpId="0" animBg="1"/>
      <p:bldP spid="12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557905" y="318770"/>
            <a:ext cx="46716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 b="1" dirty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  <a:cs typeface="Arial Black" panose="020B0A04020102020204" pitchFamily="34" charset="0"/>
              </a:rPr>
              <a:t>SQL-on-Hadoop在FreeWheel的实践 林明</a:t>
            </a:r>
            <a:endParaRPr lang="zh-CN" altLang="en-US" sz="1600" b="1" dirty="0">
              <a:solidFill>
                <a:schemeClr val="accent1">
                  <a:lumMod val="50000"/>
                </a:schemeClr>
              </a:solidFill>
              <a:latin typeface="Arial Black" panose="020B0A04020102020204" pitchFamily="34" charset="0"/>
              <a:cs typeface="Arial Black" panose="020B0A04020102020204" pitchFamily="3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948044" y="1414627"/>
            <a:ext cx="5313680" cy="15684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需求：</a:t>
            </a:r>
            <a:endParaRPr lang="en-US" altLang="zh-CN" sz="2400" dirty="0"/>
          </a:p>
          <a:p>
            <a:r>
              <a:rPr lang="en-US" altLang="zh-CN" sz="2400" dirty="0"/>
              <a:t>– </a:t>
            </a:r>
            <a:r>
              <a:rPr lang="zh-CN" altLang="en-US" sz="2400" dirty="0"/>
              <a:t>可以同时分析多个数据源 </a:t>
            </a:r>
            <a:endParaRPr lang="zh-CN" altLang="en-US" sz="2400" dirty="0"/>
          </a:p>
          <a:p>
            <a:r>
              <a:rPr lang="en-US" altLang="zh-CN" sz="2400" dirty="0"/>
              <a:t>– </a:t>
            </a:r>
            <a:r>
              <a:rPr lang="zh-CN" altLang="en-US" sz="2400" dirty="0"/>
              <a:t>获取多维度和多时间跨度的分析结果 </a:t>
            </a:r>
            <a:endParaRPr lang="zh-CN" altLang="en-US" sz="2400" dirty="0"/>
          </a:p>
          <a:p>
            <a:r>
              <a:rPr lang="en-US" altLang="zh-CN" sz="2400" dirty="0"/>
              <a:t>– </a:t>
            </a:r>
            <a:r>
              <a:rPr lang="zh-CN" altLang="en-US" sz="2400" dirty="0"/>
              <a:t>在几分钟甚至几秒内完成</a:t>
            </a:r>
            <a:endParaRPr lang="zh-CN" altLang="en-US" sz="2400" dirty="0"/>
          </a:p>
        </p:txBody>
      </p:sp>
      <p:sp>
        <p:nvSpPr>
          <p:cNvPr id="10" name="文本框 9"/>
          <p:cNvSpPr txBox="1"/>
          <p:nvPr/>
        </p:nvSpPr>
        <p:spPr>
          <a:xfrm>
            <a:off x="1043940" y="1414780"/>
            <a:ext cx="417893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应用场景：</a:t>
            </a:r>
            <a:endParaRPr lang="zh-CN" altLang="en-US" sz="2400"/>
          </a:p>
          <a:p>
            <a:r>
              <a:rPr lang="en-US" altLang="zh-CN" sz="2400"/>
              <a:t>- </a:t>
            </a:r>
            <a:r>
              <a:rPr lang="zh-CN" altLang="en-US" sz="2400"/>
              <a:t>咨询团队分析客户业务</a:t>
            </a:r>
            <a:endParaRPr lang="zh-CN" altLang="en-US" sz="2400"/>
          </a:p>
          <a:p>
            <a:r>
              <a:rPr lang="zh-CN" altLang="en-US" sz="2400"/>
              <a:t>– 客户服务团队解决客户问题</a:t>
            </a:r>
            <a:endParaRPr lang="zh-CN" altLang="en-US" sz="2400"/>
          </a:p>
          <a:p>
            <a:r>
              <a:rPr lang="zh-CN" altLang="en-US" sz="2400"/>
              <a:t>– 工程师团队分析线上问题</a:t>
            </a:r>
            <a:endParaRPr lang="zh-CN" altLang="en-US" sz="2400"/>
          </a:p>
        </p:txBody>
      </p:sp>
      <p:sp>
        <p:nvSpPr>
          <p:cNvPr id="11" name="圆角矩形 10"/>
          <p:cNvSpPr/>
          <p:nvPr/>
        </p:nvSpPr>
        <p:spPr>
          <a:xfrm>
            <a:off x="455930" y="901065"/>
            <a:ext cx="11177270" cy="238823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770255" y="937895"/>
            <a:ext cx="205867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/>
              <a:t>问题</a:t>
            </a:r>
            <a:endParaRPr lang="zh-CN" altLang="en-US" sz="2400" b="1"/>
          </a:p>
        </p:txBody>
      </p:sp>
      <p:sp>
        <p:nvSpPr>
          <p:cNvPr id="14" name="圆角矩形 13"/>
          <p:cNvSpPr/>
          <p:nvPr/>
        </p:nvSpPr>
        <p:spPr>
          <a:xfrm>
            <a:off x="455930" y="3559810"/>
            <a:ext cx="11177270" cy="301688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770255" y="3559810"/>
            <a:ext cx="26866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/>
              <a:t>关键选择及原因</a:t>
            </a:r>
            <a:endParaRPr lang="zh-CN" altLang="en-US" sz="2400" b="1"/>
          </a:p>
        </p:txBody>
      </p:sp>
      <p:sp>
        <p:nvSpPr>
          <p:cNvPr id="16" name="文本框 15"/>
          <p:cNvSpPr txBox="1"/>
          <p:nvPr/>
        </p:nvSpPr>
        <p:spPr>
          <a:xfrm>
            <a:off x="1043940" y="4154805"/>
            <a:ext cx="4523105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MPP查询引擎： Presto</a:t>
            </a:r>
            <a:endParaRPr lang="zh-CN" altLang="en-US" sz="2400"/>
          </a:p>
          <a:p>
            <a:r>
              <a:rPr lang="zh-CN" altLang="en-US" sz="2400"/>
              <a:t>– 非常快的查询速度</a:t>
            </a:r>
            <a:endParaRPr lang="zh-CN" altLang="en-US" sz="2400"/>
          </a:p>
          <a:p>
            <a:r>
              <a:rPr lang="zh-CN" altLang="en-US" sz="2400"/>
              <a:t>– 支持对不同的数据源进行join操作</a:t>
            </a:r>
            <a:endParaRPr lang="zh-CN" altLang="en-US" sz="2400"/>
          </a:p>
          <a:p>
            <a:r>
              <a:rPr lang="zh-CN" altLang="en-US" sz="2400"/>
              <a:t>– 方便二次开发</a:t>
            </a:r>
            <a:endParaRPr lang="zh-CN" altLang="en-US" sz="2400"/>
          </a:p>
        </p:txBody>
      </p:sp>
      <p:sp>
        <p:nvSpPr>
          <p:cNvPr id="17" name="文本框 16"/>
          <p:cNvSpPr txBox="1"/>
          <p:nvPr/>
        </p:nvSpPr>
        <p:spPr>
          <a:xfrm>
            <a:off x="5948045" y="4154805"/>
            <a:ext cx="516255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存储格式：Parquet</a:t>
            </a:r>
            <a:endParaRPr lang="zh-CN" altLang="en-US" sz="2400"/>
          </a:p>
          <a:p>
            <a:r>
              <a:rPr lang="zh-CN" altLang="en-US" sz="2400"/>
              <a:t>– 支持复杂的嵌套数据结构</a:t>
            </a:r>
            <a:endParaRPr lang="zh-CN" altLang="en-US" sz="2400"/>
          </a:p>
          <a:p>
            <a:r>
              <a:rPr lang="zh-CN" altLang="en-US" sz="2400"/>
              <a:t>– 高效的记录碎片化（shred）与装配（assembly）</a:t>
            </a:r>
            <a:endParaRPr lang="zh-CN" altLang="en-US" sz="2400"/>
          </a:p>
          <a:p>
            <a:r>
              <a:rPr lang="zh-CN" altLang="en-US" sz="2400"/>
              <a:t>– 高效的压缩</a:t>
            </a:r>
            <a:endParaRPr lang="zh-CN" altLang="en-US" sz="2400"/>
          </a:p>
          <a:p>
            <a:r>
              <a:rPr lang="zh-CN" altLang="en-US" sz="2400"/>
              <a:t>– 开发社区活跃</a:t>
            </a:r>
            <a:endParaRPr lang="zh-CN" altLang="en-US" sz="24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09"/>
          <a:stretch>
            <a:fillRect/>
          </a:stretch>
        </p:blipFill>
        <p:spPr>
          <a:xfrm>
            <a:off x="4229735" y="1863090"/>
            <a:ext cx="7534910" cy="460184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40030" y="1858645"/>
            <a:ext cx="3771900" cy="460629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27710" y="1196340"/>
            <a:ext cx="279654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3200"/>
              <a:t>整体解决方案</a:t>
            </a:r>
            <a:endParaRPr lang="zh-CN" altLang="en-US" sz="3200"/>
          </a:p>
        </p:txBody>
      </p:sp>
      <p:sp>
        <p:nvSpPr>
          <p:cNvPr id="10" name="文本框 9"/>
          <p:cNvSpPr txBox="1"/>
          <p:nvPr/>
        </p:nvSpPr>
        <p:spPr>
          <a:xfrm>
            <a:off x="5204460" y="1196340"/>
            <a:ext cx="558482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3200"/>
              <a:t>实现：</a:t>
            </a:r>
            <a:r>
              <a:rPr lang="en-US" altLang="zh-CN" sz="3200"/>
              <a:t>Ad-hoc </a:t>
            </a:r>
            <a:r>
              <a:rPr lang="zh-CN" altLang="en-US" sz="3200"/>
              <a:t>数据分析系统</a:t>
            </a:r>
            <a:endParaRPr lang="zh-CN" altLang="en-US" sz="3200"/>
          </a:p>
        </p:txBody>
      </p:sp>
      <p:cxnSp>
        <p:nvCxnSpPr>
          <p:cNvPr id="11" name="直接箭头连接符 10"/>
          <p:cNvCxnSpPr>
            <a:stCxn id="8" idx="3"/>
            <a:endCxn id="10" idx="1"/>
          </p:cNvCxnSpPr>
          <p:nvPr/>
        </p:nvCxnSpPr>
        <p:spPr>
          <a:xfrm>
            <a:off x="3524250" y="1488440"/>
            <a:ext cx="168021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/>
          <p:nvPr/>
        </p:nvCxnSpPr>
        <p:spPr>
          <a:xfrm>
            <a:off x="3853815" y="4161790"/>
            <a:ext cx="51308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3557905" y="318770"/>
            <a:ext cx="46716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50000"/>
              </a:lnSpc>
            </a:pPr>
            <a:r>
              <a:rPr lang="zh-CN" altLang="en-US" sz="1600" b="1" dirty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  <a:cs typeface="Arial Black" panose="020B0A04020102020204" pitchFamily="34" charset="0"/>
              </a:rPr>
              <a:t>SQL-on-Hadoop在FreeWheel的实践 林明</a:t>
            </a:r>
            <a:endParaRPr lang="zh-CN" altLang="en-US" sz="1600" b="1" dirty="0">
              <a:solidFill>
                <a:schemeClr val="accent1">
                  <a:lumMod val="50000"/>
                </a:schemeClr>
              </a:solidFill>
              <a:latin typeface="Arial Black" panose="020B0A04020102020204" pitchFamily="34" charset="0"/>
              <a:cs typeface="Arial Black" panose="020B0A040201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5295" y="1382395"/>
            <a:ext cx="6445885" cy="494855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354330" y="1014095"/>
            <a:ext cx="19881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/>
              <a:t>优化</a:t>
            </a:r>
            <a:endParaRPr lang="zh-CN" altLang="en-US" b="1"/>
          </a:p>
        </p:txBody>
      </p:sp>
      <p:sp>
        <p:nvSpPr>
          <p:cNvPr id="10" name="文本框 9"/>
          <p:cNvSpPr txBox="1"/>
          <p:nvPr/>
        </p:nvSpPr>
        <p:spPr>
          <a:xfrm>
            <a:off x="415290" y="1675130"/>
            <a:ext cx="4858385" cy="35077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/>
              <a:t>1.</a:t>
            </a:r>
            <a:r>
              <a:rPr lang="en-US" altLang="zh-CN"/>
              <a:t> </a:t>
            </a:r>
            <a:r>
              <a:rPr lang="zh-CN" altLang="en-US" sz="2000"/>
              <a:t>日志查询服务作为长期运行服务部署在YARN上</a:t>
            </a:r>
            <a:endParaRPr lang="zh-CN" altLang="en-US" sz="2000"/>
          </a:p>
          <a:p>
            <a:endParaRPr lang="zh-CN" altLang="en-US"/>
          </a:p>
          <a:p>
            <a:r>
              <a:rPr lang="en-US" altLang="zh-CN">
                <a:solidFill>
                  <a:schemeClr val="tx1">
                    <a:lumMod val="50000"/>
                    <a:lumOff val="50000"/>
                  </a:schemeClr>
                </a:solidFill>
              </a:rPr>
              <a:t>1) </a:t>
            </a:r>
            <a:r>
              <a:rPr lang="zh-CN" altLang="en-US"/>
              <a:t>实现</a:t>
            </a:r>
            <a:r>
              <a:rPr lang="en-US" altLang="zh-CN"/>
              <a:t>Presto</a:t>
            </a:r>
            <a:r>
              <a:rPr lang="zh-CN" altLang="en-US"/>
              <a:t>集群动态伸缩</a:t>
            </a:r>
            <a:endParaRPr lang="zh-CN" altLang="en-US"/>
          </a:p>
          <a:p>
            <a:r>
              <a:rPr lang="en-US" altLang="zh-CN">
                <a:solidFill>
                  <a:schemeClr val="tx1">
                    <a:lumMod val="50000"/>
                    <a:lumOff val="50000"/>
                  </a:schemeClr>
                </a:solidFill>
              </a:rPr>
              <a:t>2) </a:t>
            </a:r>
            <a:r>
              <a:rPr lang="zh-CN" altLang="en-US"/>
              <a:t>提供统一资源视图</a:t>
            </a:r>
            <a:endParaRPr lang="zh-CN" altLang="en-US"/>
          </a:p>
          <a:p>
            <a:endParaRPr lang="zh-CN" altLang="en-US"/>
          </a:p>
          <a:p>
            <a:r>
              <a:rPr lang="en-US" altLang="zh-CN" b="1"/>
              <a:t>2.</a:t>
            </a:r>
            <a:r>
              <a:rPr lang="en-US" altLang="zh-CN"/>
              <a:t> </a:t>
            </a:r>
            <a:r>
              <a:rPr lang="zh-CN" altLang="en-US" sz="2000"/>
              <a:t>通过</a:t>
            </a:r>
            <a:r>
              <a:rPr lang="en-US" altLang="zh-CN" sz="2000"/>
              <a:t>REST API</a:t>
            </a:r>
            <a:r>
              <a:rPr lang="zh-CN" altLang="en-US" sz="2000"/>
              <a:t>调用</a:t>
            </a:r>
            <a:r>
              <a:rPr lang="en-US" altLang="zh-CN" sz="2000"/>
              <a:t>Prestor service</a:t>
            </a:r>
            <a:endParaRPr lang="en-US" altLang="zh-CN" sz="2000"/>
          </a:p>
          <a:p>
            <a:endParaRPr lang="en-US" altLang="zh-CN"/>
          </a:p>
          <a:p>
            <a:r>
              <a:rPr lang="en-US" altLang="zh-CN">
                <a:solidFill>
                  <a:schemeClr val="tx1">
                    <a:lumMod val="50000"/>
                    <a:lumOff val="50000"/>
                  </a:schemeClr>
                </a:solidFill>
              </a:rPr>
              <a:t>1) </a:t>
            </a:r>
            <a:r>
              <a:t> 动态提交周期性执行的“长”sql</a:t>
            </a:r>
          </a:p>
          <a:p>
            <a:r>
              <a:rPr lang="en-US" altLang="zh-CN">
                <a:solidFill>
                  <a:schemeClr val="tx1">
                    <a:lumMod val="50000"/>
                    <a:lumOff val="50000"/>
                  </a:schemeClr>
                </a:solidFill>
              </a:rPr>
              <a:t>2) </a:t>
            </a:r>
            <a:r>
              <a:t>与MR/Spark作业竞争资源，提高集群资源利用率</a:t>
            </a:r>
          </a:p>
          <a:p>
            <a:r>
              <a:rPr lang="en-US" altLang="zh-CN">
                <a:solidFill>
                  <a:schemeClr val="tx1">
                    <a:lumMod val="50000"/>
                    <a:lumOff val="50000"/>
                  </a:schemeClr>
                </a:solidFill>
              </a:rPr>
              <a:t>3) </a:t>
            </a:r>
            <a:r>
              <a:t>统一管理线下数据流水线内嵌的查询请求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5535295" y="1014095"/>
            <a:ext cx="19881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/>
              <a:t>结果：</a:t>
            </a:r>
            <a:endParaRPr lang="zh-CN" altLang="en-US" b="1"/>
          </a:p>
        </p:txBody>
      </p:sp>
      <p:sp>
        <p:nvSpPr>
          <p:cNvPr id="12" name="文本框 11"/>
          <p:cNvSpPr txBox="1"/>
          <p:nvPr/>
        </p:nvSpPr>
        <p:spPr>
          <a:xfrm>
            <a:off x="3557905" y="318770"/>
            <a:ext cx="46716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 b="1" dirty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  <a:cs typeface="Arial Black" panose="020B0A04020102020204" pitchFamily="34" charset="0"/>
              </a:rPr>
              <a:t>SQL-on-Hadoop在FreeWheel的实践 林明</a:t>
            </a:r>
            <a:endParaRPr lang="zh-CN" altLang="en-US" sz="1600" b="1" dirty="0">
              <a:solidFill>
                <a:schemeClr val="accent1">
                  <a:lumMod val="50000"/>
                </a:schemeClr>
              </a:solidFill>
              <a:latin typeface="Arial Black" panose="020B0A04020102020204" pitchFamily="34" charset="0"/>
              <a:cs typeface="Arial Black" panose="020B0A040201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2198451" y="339117"/>
            <a:ext cx="7276289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50000"/>
              </a:lnSpc>
            </a:pPr>
            <a:r>
              <a:rPr lang="zh-CN" altLang="en-US" sz="1600" b="1" dirty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总结</a:t>
            </a:r>
            <a:endParaRPr lang="zh-CN" altLang="en-US" sz="1600" b="1" dirty="0">
              <a:solidFill>
                <a:schemeClr val="accent1">
                  <a:lumMod val="50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459865" y="1759585"/>
            <a:ext cx="88347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架构特点：数据平台定位</a:t>
            </a:r>
            <a:r>
              <a:rPr lang="en-US" altLang="zh-CN"/>
              <a:t>+</a:t>
            </a:r>
            <a:r>
              <a:rPr lang="zh-CN" altLang="en-US"/>
              <a:t>相对快速处理的需求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006892" y="0"/>
            <a:ext cx="1676946" cy="1245704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1006892" y="2432295"/>
            <a:ext cx="1676946" cy="442570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4" name="直线连接符 3"/>
          <p:cNvCxnSpPr/>
          <p:nvPr/>
        </p:nvCxnSpPr>
        <p:spPr>
          <a:xfrm>
            <a:off x="424070" y="1232453"/>
            <a:ext cx="9129483" cy="0"/>
          </a:xfrm>
          <a:prstGeom prst="line">
            <a:avLst/>
          </a:prstGeom>
          <a:ln w="31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线连接符 4"/>
          <p:cNvCxnSpPr/>
          <p:nvPr/>
        </p:nvCxnSpPr>
        <p:spPr>
          <a:xfrm>
            <a:off x="424070" y="2431745"/>
            <a:ext cx="9129483" cy="0"/>
          </a:xfrm>
          <a:prstGeom prst="line">
            <a:avLst/>
          </a:prstGeom>
          <a:ln w="31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1367774" y="1479736"/>
            <a:ext cx="93807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4400" b="1" dirty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  <a:cs typeface="Arial Black" panose="020B0A04020102020204" pitchFamily="34" charset="0"/>
              </a:rPr>
              <a:t>02</a:t>
            </a:r>
            <a:endParaRPr kumimoji="1" lang="zh-CN" altLang="en-US" sz="4400" b="1" dirty="0">
              <a:solidFill>
                <a:schemeClr val="accent1">
                  <a:lumMod val="50000"/>
                </a:schemeClr>
              </a:solidFill>
              <a:latin typeface="Arial Black" panose="020B0A04020102020204" pitchFamily="34" charset="0"/>
              <a:cs typeface="Arial Black" panose="020B0A04020102020204" pitchFamily="34" charset="0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9553553" y="1192695"/>
            <a:ext cx="92765" cy="92765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9553553" y="2378735"/>
            <a:ext cx="92765" cy="92765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402918" y="1192694"/>
            <a:ext cx="92765" cy="92765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397561" y="2391468"/>
            <a:ext cx="92765" cy="92765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2998441" y="1434867"/>
            <a:ext cx="3550972" cy="6718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  <a:cs typeface="Arial Black" panose="020B0A04020102020204" pitchFamily="34" charset="0"/>
              </a:rPr>
              <a:t>ArchSummit2016</a:t>
            </a:r>
            <a:endParaRPr lang="en-GB" altLang="zh-CN" sz="28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2998441" y="2710979"/>
            <a:ext cx="6370846" cy="573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100" dirty="0"/>
              <a:t>大数据平台的技术演进与实践 </a:t>
            </a:r>
            <a:r>
              <a:rPr lang="en-US" altLang="zh-CN" sz="1100" dirty="0"/>
              <a:t>58</a:t>
            </a:r>
            <a:r>
              <a:rPr lang="zh-CN" altLang="en-US" sz="1100" dirty="0"/>
              <a:t>集团</a:t>
            </a:r>
            <a:endParaRPr lang="en-US" altLang="zh-CN" sz="1100" dirty="0"/>
          </a:p>
          <a:p>
            <a:pPr>
              <a:lnSpc>
                <a:spcPct val="150000"/>
              </a:lnSpc>
            </a:pPr>
            <a:r>
              <a:rPr lang="zh-CN" altLang="en-US" sz="1100" dirty="0"/>
              <a:t>百度第三代</a:t>
            </a:r>
            <a:r>
              <a:rPr lang="en-US" altLang="zh-CN" sz="1100" dirty="0"/>
              <a:t>Spider</a:t>
            </a:r>
            <a:r>
              <a:rPr lang="zh-CN" altLang="en-US" sz="1100" dirty="0"/>
              <a:t>背后的万亿量级实时数据处理系统 颜世光</a:t>
            </a:r>
            <a:endParaRPr lang="zh-CN" altLang="en-US" sz="1100" dirty="0"/>
          </a:p>
        </p:txBody>
      </p:sp>
      <p:cxnSp>
        <p:nvCxnSpPr>
          <p:cNvPr id="17" name="直线连接符 16"/>
          <p:cNvCxnSpPr/>
          <p:nvPr/>
        </p:nvCxnSpPr>
        <p:spPr>
          <a:xfrm>
            <a:off x="8866417" y="6597345"/>
            <a:ext cx="3325583" cy="0"/>
          </a:xfrm>
          <a:prstGeom prst="line">
            <a:avLst/>
          </a:prstGeom>
          <a:ln w="31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椭圆 18"/>
          <p:cNvSpPr/>
          <p:nvPr/>
        </p:nvSpPr>
        <p:spPr>
          <a:xfrm>
            <a:off x="8839908" y="6557068"/>
            <a:ext cx="92765" cy="92765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5580581" y="6484245"/>
            <a:ext cx="31443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en-US" altLang="zh-CN" sz="1000">
                <a:solidFill>
                  <a:schemeClr val="accent1">
                    <a:lumMod val="50000"/>
                  </a:schemeClr>
                </a:solidFill>
              </a:rPr>
              <a:t>HTTP://WWW.588KU.COM/PPT</a:t>
            </a:r>
            <a:endParaRPr kumimoji="1" lang="zh-CN" altLang="en-US" sz="1000">
              <a:solidFill>
                <a:schemeClr val="accent1">
                  <a:lumMod val="50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832269" y="279523"/>
            <a:ext cx="4051300" cy="417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 b="1" dirty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  <a:cs typeface="Arial Black" panose="020B0A04020102020204" pitchFamily="34" charset="0"/>
              </a:rPr>
              <a:t>大数据平台的技术演进与实践</a:t>
            </a:r>
            <a:r>
              <a:rPr lang="en-US" altLang="zh-CN" sz="1600" b="1" dirty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  <a:cs typeface="Arial Black" panose="020B0A04020102020204" pitchFamily="34" charset="0"/>
              </a:rPr>
              <a:t> 58</a:t>
            </a:r>
            <a:r>
              <a:rPr lang="zh-CN" altLang="en-US" sz="1600" b="1" dirty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  <a:cs typeface="Arial Black" panose="020B0A04020102020204" pitchFamily="34" charset="0"/>
              </a:rPr>
              <a:t>集团</a:t>
            </a:r>
            <a:endParaRPr lang="en-GB" altLang="zh-CN" sz="16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2766933" y="4918847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/>
              <a:t>模块划分</a:t>
            </a:r>
            <a:endParaRPr lang="zh-CN" altLang="en-US" sz="12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5371" y="1322773"/>
            <a:ext cx="5745209" cy="343209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7919" y="1188143"/>
            <a:ext cx="6334081" cy="3592205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8624849" y="4918847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/>
              <a:t>数据流</a:t>
            </a:r>
            <a:endParaRPr lang="zh-CN" altLang="en-US" sz="1200" dirty="0"/>
          </a:p>
        </p:txBody>
      </p:sp>
      <p:sp>
        <p:nvSpPr>
          <p:cNvPr id="7" name="文本框 6"/>
          <p:cNvSpPr txBox="1"/>
          <p:nvPr/>
        </p:nvSpPr>
        <p:spPr>
          <a:xfrm>
            <a:off x="2297476" y="5693402"/>
            <a:ext cx="658385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应用规模</a:t>
            </a:r>
            <a:r>
              <a:rPr lang="zh-CN" altLang="en-US" dirty="0"/>
              <a:t>：</a:t>
            </a:r>
            <a:endParaRPr lang="en-US" altLang="zh-CN" dirty="0"/>
          </a:p>
          <a:p>
            <a:r>
              <a:rPr lang="en-US" altLang="zh-CN" dirty="0"/>
              <a:t>1.</a:t>
            </a:r>
            <a:r>
              <a:rPr lang="zh-CN" altLang="en-US" dirty="0"/>
              <a:t>机器数</a:t>
            </a:r>
            <a:r>
              <a:rPr lang="en-US" altLang="zh-CN" dirty="0"/>
              <a:t>1200	2.</a:t>
            </a:r>
            <a:r>
              <a:rPr lang="zh-CN" altLang="en-US" dirty="0"/>
              <a:t>总数据量</a:t>
            </a:r>
            <a:r>
              <a:rPr lang="en-US" altLang="zh-CN" dirty="0"/>
              <a:t>27PB	       3.</a:t>
            </a:r>
            <a:r>
              <a:rPr lang="zh-CN" altLang="en-US" dirty="0"/>
              <a:t>数据日增量</a:t>
            </a:r>
            <a:r>
              <a:rPr lang="en-US" altLang="zh-CN" dirty="0"/>
              <a:t>50TB</a:t>
            </a:r>
            <a:endParaRPr lang="en-US" altLang="zh-CN" dirty="0"/>
          </a:p>
          <a:p>
            <a:r>
              <a:rPr lang="en-US" altLang="zh-CN" dirty="0"/>
              <a:t>4.</a:t>
            </a:r>
            <a:r>
              <a:rPr lang="zh-CN" altLang="en-US" dirty="0"/>
              <a:t>日任务数</a:t>
            </a:r>
            <a:r>
              <a:rPr lang="en-US" altLang="zh-CN" dirty="0"/>
              <a:t>80000	5.</a:t>
            </a:r>
            <a:r>
              <a:rPr lang="zh-CN" altLang="en-US" dirty="0"/>
              <a:t>日核心任务数</a:t>
            </a:r>
            <a:r>
              <a:rPr lang="en-US" altLang="zh-CN" dirty="0"/>
              <a:t>20000   6.</a:t>
            </a:r>
            <a:r>
              <a:rPr lang="zh-CN" altLang="en-US" dirty="0"/>
              <a:t>日处理数据量</a:t>
            </a:r>
            <a:r>
              <a:rPr lang="en-US" altLang="zh-CN" dirty="0"/>
              <a:t>2.5PB</a:t>
            </a:r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5067513" y="5195846"/>
            <a:ext cx="2056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58</a:t>
            </a:r>
            <a:r>
              <a:rPr lang="zh-CN" altLang="en-US" dirty="0"/>
              <a:t>大数据平台架构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832269" y="279523"/>
            <a:ext cx="4051300" cy="417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 b="1" dirty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  <a:cs typeface="Arial Black" panose="020B0A04020102020204" pitchFamily="34" charset="0"/>
              </a:rPr>
              <a:t>大数据平台的技术演进与实践</a:t>
            </a:r>
            <a:r>
              <a:rPr lang="en-US" altLang="zh-CN" sz="1600" b="1" dirty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  <a:cs typeface="Arial Black" panose="020B0A04020102020204" pitchFamily="34" charset="0"/>
              </a:rPr>
              <a:t> 58</a:t>
            </a:r>
            <a:r>
              <a:rPr lang="zh-CN" altLang="en-US" sz="1600" b="1" dirty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  <a:cs typeface="Arial Black" panose="020B0A04020102020204" pitchFamily="34" charset="0"/>
              </a:rPr>
              <a:t>集团</a:t>
            </a:r>
            <a:endParaRPr lang="en-GB" altLang="zh-CN" sz="1600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2211" y="867770"/>
            <a:ext cx="1466850" cy="77152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61" y="1020169"/>
            <a:ext cx="476250" cy="46672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506" y="1553195"/>
            <a:ext cx="5819704" cy="3303936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961" y="5051736"/>
            <a:ext cx="609600" cy="447675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0572" y="4923432"/>
            <a:ext cx="1047750" cy="666750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2169994" y="5130079"/>
            <a:ext cx="314701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解决问题</a:t>
            </a:r>
            <a:r>
              <a:rPr lang="zh-CN" altLang="en-US" dirty="0"/>
              <a:t>：</a:t>
            </a:r>
            <a:endParaRPr lang="en-US" altLang="zh-CN" dirty="0"/>
          </a:p>
          <a:p>
            <a:r>
              <a:rPr lang="en-US" altLang="zh-CN" dirty="0"/>
              <a:t>1.</a:t>
            </a:r>
            <a:r>
              <a:rPr lang="zh-CN" altLang="en-US" dirty="0"/>
              <a:t>数据查询速度、安全性</a:t>
            </a:r>
            <a:endParaRPr lang="en-US" altLang="zh-CN" dirty="0"/>
          </a:p>
          <a:p>
            <a:r>
              <a:rPr lang="en-US" altLang="zh-CN" dirty="0"/>
              <a:t>2.</a:t>
            </a:r>
            <a:r>
              <a:rPr lang="zh-CN" altLang="en-US" dirty="0"/>
              <a:t>计算资源合理分配</a:t>
            </a:r>
            <a:endParaRPr lang="en-US" altLang="zh-CN" dirty="0"/>
          </a:p>
          <a:p>
            <a:r>
              <a:rPr lang="en-US" altLang="zh-CN" dirty="0"/>
              <a:t>3.</a:t>
            </a:r>
            <a:r>
              <a:rPr lang="zh-CN" altLang="en-US" dirty="0"/>
              <a:t>作业间依赖关系、调度管理</a:t>
            </a:r>
            <a:endParaRPr lang="en-US" altLang="zh-CN" dirty="0"/>
          </a:p>
          <a:p>
            <a:r>
              <a:rPr lang="en-US" altLang="zh-CN" dirty="0"/>
              <a:t>4.</a:t>
            </a:r>
            <a:r>
              <a:rPr lang="zh-CN" altLang="en-US" dirty="0"/>
              <a:t>业务数据开发效率</a:t>
            </a:r>
            <a:endParaRPr lang="zh-CN" altLang="en-US" dirty="0"/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46945" y="1020169"/>
            <a:ext cx="752475" cy="657225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0" y="1120181"/>
            <a:ext cx="542925" cy="457200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6000" y="5051736"/>
            <a:ext cx="495300" cy="466725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43956" y="1577381"/>
            <a:ext cx="5463583" cy="3285686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38925" y="4966010"/>
            <a:ext cx="1047750" cy="638175"/>
          </a:xfrm>
          <a:prstGeom prst="rect">
            <a:avLst/>
          </a:prstGeom>
        </p:spPr>
      </p:pic>
      <p:sp>
        <p:nvSpPr>
          <p:cNvPr id="27" name="文本框 26"/>
          <p:cNvSpPr txBox="1"/>
          <p:nvPr/>
        </p:nvSpPr>
        <p:spPr>
          <a:xfrm>
            <a:off x="6413326" y="5707128"/>
            <a:ext cx="591700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解决问题</a:t>
            </a:r>
            <a:r>
              <a:rPr lang="zh-CN" altLang="en-US" dirty="0"/>
              <a:t>：</a:t>
            </a:r>
            <a:endParaRPr lang="en-US" altLang="zh-CN" dirty="0"/>
          </a:p>
          <a:p>
            <a:r>
              <a:rPr lang="en-US" altLang="zh-CN" dirty="0"/>
              <a:t>1.</a:t>
            </a:r>
            <a:r>
              <a:rPr lang="zh-CN" altLang="en-US" dirty="0"/>
              <a:t>作业异构：实况作业（低时延）、离线作业（高吞吐）</a:t>
            </a:r>
            <a:endParaRPr lang="en-US" altLang="zh-CN" dirty="0"/>
          </a:p>
          <a:p>
            <a:r>
              <a:rPr lang="en-US" altLang="zh-CN" dirty="0"/>
              <a:t>2.</a:t>
            </a:r>
            <a:r>
              <a:rPr lang="zh-CN" altLang="en-US" dirty="0"/>
              <a:t>机器异构：</a:t>
            </a:r>
            <a:r>
              <a:rPr lang="en-US" altLang="zh-CN" dirty="0"/>
              <a:t>CPU</a:t>
            </a:r>
            <a:r>
              <a:rPr lang="zh-CN" altLang="en-US" dirty="0"/>
              <a:t>、 内存、 网络、 磁盘配置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531495" y="247015"/>
            <a:ext cx="1052957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 b="1" dirty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  <a:cs typeface="Arial Black" panose="020B0A04020102020204" pitchFamily="34" charset="0"/>
              </a:rPr>
              <a:t>百度第三代Spider背后的万亿量级实时数据处理系统 颜世光</a:t>
            </a:r>
            <a:endParaRPr lang="en-GB" altLang="zh-CN" sz="12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31495" y="1363980"/>
            <a:ext cx="22110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研发背景（问题）</a:t>
            </a:r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rcRect l="1495" t="26070"/>
          <a:stretch>
            <a:fillRect/>
          </a:stretch>
        </p:blipFill>
        <p:spPr>
          <a:xfrm>
            <a:off x="4207510" y="1824990"/>
            <a:ext cx="7994015" cy="3903980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628015" y="1824990"/>
            <a:ext cx="3579495" cy="36925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Hadoop</a:t>
            </a:r>
            <a:r>
              <a:rPr lang="zh-CN" altLang="en-US"/>
              <a:t>时代的百度</a:t>
            </a:r>
            <a:r>
              <a:rPr lang="en-US" altLang="zh-CN"/>
              <a:t>Spider</a:t>
            </a:r>
            <a:r>
              <a:rPr lang="zh-CN" altLang="en-US"/>
              <a:t>（右图）</a:t>
            </a:r>
            <a:endParaRPr lang="en-US" altLang="zh-CN"/>
          </a:p>
          <a:p>
            <a:endParaRPr lang="en-US" altLang="zh-CN"/>
          </a:p>
          <a:p>
            <a:r>
              <a:rPr lang="zh-CN" altLang="en-US"/>
              <a:t>信息爆炸带来的</a:t>
            </a:r>
            <a:r>
              <a:rPr lang="en-US" altLang="zh-CN"/>
              <a:t>线性扩展问题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• 1000亿链接处理 -&gt; 500台服务器</a:t>
            </a:r>
            <a:endParaRPr lang="en-US" altLang="zh-CN"/>
          </a:p>
          <a:p>
            <a:r>
              <a:rPr lang="en-US" altLang="zh-CN"/>
              <a:t>• 10万亿链接处理 -&gt; 5万台</a:t>
            </a:r>
            <a:endParaRPr lang="en-US" altLang="zh-CN"/>
          </a:p>
          <a:p>
            <a:r>
              <a:rPr lang="en-US" altLang="zh-CN"/>
              <a:t>• 解决：必须增量处理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时效性问题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• 近10轮MR过程，耗时两天</a:t>
            </a:r>
            <a:endParaRPr lang="en-US" altLang="zh-CN"/>
          </a:p>
          <a:p>
            <a:r>
              <a:rPr lang="en-US" altLang="zh-CN"/>
              <a:t>• 解决：必须流式处理</a:t>
            </a:r>
            <a:endParaRPr lang="en-US" altLang="zh-CN"/>
          </a:p>
        </p:txBody>
      </p:sp>
      <p:sp>
        <p:nvSpPr>
          <p:cNvPr id="15" name="文本框 14"/>
          <p:cNvSpPr txBox="1"/>
          <p:nvPr/>
        </p:nvSpPr>
        <p:spPr>
          <a:xfrm>
            <a:off x="381741" y="911239"/>
            <a:ext cx="2423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dirty="0"/>
              <a:t>百度</a:t>
            </a:r>
            <a:r>
              <a:rPr lang="en-US" altLang="zh-CN" dirty="0"/>
              <a:t>Tera</a:t>
            </a:r>
            <a:r>
              <a:rPr lang="zh-CN" altLang="en-US" dirty="0"/>
              <a:t>大数据平台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81" t="23855" r="10191" b="7807"/>
          <a:stretch>
            <a:fillRect/>
          </a:stretch>
        </p:blipFill>
        <p:spPr>
          <a:xfrm>
            <a:off x="381635" y="2212975"/>
            <a:ext cx="4868545" cy="282448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91901" y="1409714"/>
            <a:ext cx="2423603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dirty="0"/>
              <a:t>粗略实现：</a:t>
            </a:r>
            <a:endParaRPr lang="zh-CN" dirty="0"/>
          </a:p>
        </p:txBody>
      </p:sp>
      <p:sp>
        <p:nvSpPr>
          <p:cNvPr id="13" name="文本框 12"/>
          <p:cNvSpPr txBox="1"/>
          <p:nvPr/>
        </p:nvSpPr>
        <p:spPr>
          <a:xfrm>
            <a:off x="531495" y="247015"/>
            <a:ext cx="1052957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 b="1" dirty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  <a:cs typeface="Arial Black" panose="020B0A04020102020204" pitchFamily="34" charset="0"/>
              </a:rPr>
              <a:t>百度第三代Spider背后的万亿量级实时数据处理系统 颜世光</a:t>
            </a:r>
            <a:endParaRPr lang="en-GB" altLang="zh-CN" sz="12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559531" y="1409714"/>
            <a:ext cx="2423603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dirty="0"/>
              <a:t>亮点：</a:t>
            </a:r>
            <a:endParaRPr lang="zh-CN" dirty="0"/>
          </a:p>
        </p:txBody>
      </p:sp>
      <p:sp>
        <p:nvSpPr>
          <p:cNvPr id="3" name="文本框 2"/>
          <p:cNvSpPr txBox="1"/>
          <p:nvPr/>
        </p:nvSpPr>
        <p:spPr>
          <a:xfrm>
            <a:off x="5730240" y="2480310"/>
            <a:ext cx="533082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1. </a:t>
            </a:r>
            <a:r>
              <a:t>全量数据 ~10万亿条 ~100PB</a:t>
            </a:r>
          </a:p>
          <a:p>
            <a:r>
              <a:t>• 每一条随时都可能更新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5730240" y="4012565"/>
            <a:ext cx="533082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sym typeface="+mn-ea"/>
              </a:rPr>
              <a:t>3. </a:t>
            </a:r>
            <a:r>
              <a:rPr>
                <a:sym typeface="+mn-ea"/>
              </a:rPr>
              <a:t>触发1万亿条链接更新</a:t>
            </a:r>
            <a:endParaRPr>
              <a:sym typeface="+mn-ea"/>
            </a:endParaRPr>
          </a:p>
          <a:p>
            <a:r>
              <a:rPr>
                <a:sym typeface="+mn-ea"/>
              </a:rPr>
              <a:t>• 每秒属性更新 ~1亿次</a:t>
            </a:r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5730240" y="4773295"/>
            <a:ext cx="533082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sym typeface="+mn-ea"/>
              </a:rPr>
              <a:t>4. </a:t>
            </a:r>
            <a:r>
              <a:rPr>
                <a:sym typeface="+mn-ea"/>
              </a:rPr>
              <a:t>全局调度</a:t>
            </a:r>
            <a:endParaRPr>
              <a:sym typeface="+mn-ea"/>
            </a:endParaRPr>
          </a:p>
          <a:p>
            <a:r>
              <a:rPr>
                <a:sym typeface="+mn-ea"/>
              </a:rPr>
              <a:t>• 站点&amp;主域压力受控</a:t>
            </a:r>
            <a:endParaRPr>
              <a:sym typeface="+mn-ea"/>
            </a:endParaRPr>
          </a:p>
          <a:p>
            <a:r>
              <a:rPr>
                <a:sym typeface="+mn-ea"/>
              </a:rPr>
              <a:t>• 虚拟主机运营商压力受控</a:t>
            </a:r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5730240" y="3244850"/>
            <a:ext cx="328612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sym typeface="+mn-ea"/>
              </a:rPr>
              <a:t>2. </a:t>
            </a:r>
            <a:r>
              <a:rPr>
                <a:sym typeface="+mn-ea"/>
              </a:rPr>
              <a:t>每天新抓网页 100亿</a:t>
            </a:r>
            <a:endParaRPr>
              <a:sym typeface="+mn-ea"/>
            </a:endParaRPr>
          </a:p>
          <a:p>
            <a:r>
              <a:rPr>
                <a:sym typeface="+mn-ea"/>
              </a:rPr>
              <a:t>• 随机读&amp;随机写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1"/>
          <a:srcRect l="5942" t="4729" r="11070"/>
          <a:stretch>
            <a:fillRect/>
          </a:stretch>
        </p:blipFill>
        <p:spPr>
          <a:xfrm>
            <a:off x="952500" y="1788160"/>
            <a:ext cx="5036820" cy="420433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2"/>
          <a:srcRect l="3904" t="29891" r="5489" b="18273"/>
          <a:stretch>
            <a:fillRect/>
          </a:stretch>
        </p:blipFill>
        <p:spPr>
          <a:xfrm>
            <a:off x="6320901" y="4536489"/>
            <a:ext cx="5220070" cy="1686757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6320901" y="3920248"/>
            <a:ext cx="44210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Tera</a:t>
            </a:r>
            <a:r>
              <a:rPr lang="zh-CN" altLang="en-US" dirty="0"/>
              <a:t>在百度</a:t>
            </a:r>
            <a:r>
              <a:rPr lang="zh-CN" altLang="en-US" dirty="0"/>
              <a:t>的应用</a:t>
            </a:r>
            <a:endParaRPr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6320901" y="1674674"/>
            <a:ext cx="4421080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Tera</a:t>
            </a:r>
            <a:r>
              <a:rPr lang="zh-CN" altLang="en-US" dirty="0"/>
              <a:t>的优点</a:t>
            </a:r>
            <a:endParaRPr lang="en-US" altLang="zh-CN" dirty="0"/>
          </a:p>
          <a:p>
            <a:r>
              <a:rPr lang="en-US" altLang="zh-CN" dirty="0"/>
              <a:t>- </a:t>
            </a:r>
            <a:r>
              <a:rPr lang="zh-CN" altLang="en-US" dirty="0"/>
              <a:t>海量数据随时、随处可用</a:t>
            </a:r>
            <a:endParaRPr lang="zh-CN" altLang="en-US" dirty="0"/>
          </a:p>
          <a:p>
            <a:r>
              <a:rPr lang="en-US" altLang="zh-CN" dirty="0"/>
              <a:t> -PB</a:t>
            </a:r>
            <a:r>
              <a:rPr lang="zh-CN" altLang="en-US" dirty="0"/>
              <a:t>级的内存</a:t>
            </a:r>
            <a:r>
              <a:rPr lang="en-US" altLang="zh-CN" dirty="0"/>
              <a:t>,</a:t>
            </a:r>
            <a:r>
              <a:rPr lang="zh-CN" altLang="en-US" dirty="0"/>
              <a:t>统一的地址空间</a:t>
            </a:r>
            <a:endParaRPr lang="zh-CN" altLang="en-US" dirty="0"/>
          </a:p>
          <a:p>
            <a:r>
              <a:rPr lang="en-US" altLang="zh-CN" dirty="0"/>
              <a:t>- </a:t>
            </a:r>
            <a:r>
              <a:rPr lang="zh-CN" altLang="en-US" dirty="0"/>
              <a:t>百</a:t>
            </a:r>
            <a:r>
              <a:rPr lang="en-US" altLang="zh-CN" dirty="0"/>
              <a:t>PB</a:t>
            </a:r>
            <a:r>
              <a:rPr lang="zh-CN" altLang="en-US" dirty="0"/>
              <a:t>级存储</a:t>
            </a:r>
            <a:r>
              <a:rPr lang="en-US" altLang="zh-CN" dirty="0"/>
              <a:t>,</a:t>
            </a:r>
            <a:r>
              <a:rPr lang="zh-CN" altLang="en-US" dirty="0"/>
              <a:t>不用担心持久化</a:t>
            </a:r>
            <a:endParaRPr lang="zh-CN" altLang="en-US" dirty="0"/>
          </a:p>
          <a:p>
            <a:r>
              <a:rPr lang="en-US" altLang="zh-CN" dirty="0"/>
              <a:t>- </a:t>
            </a:r>
            <a:r>
              <a:rPr lang="zh-CN" altLang="en-US" dirty="0"/>
              <a:t>亿级</a:t>
            </a:r>
            <a:r>
              <a:rPr lang="en-US" altLang="zh-CN" dirty="0"/>
              <a:t>QPs</a:t>
            </a:r>
            <a:r>
              <a:rPr lang="zh-CN" altLang="en-US" dirty="0"/>
              <a:t>的吞吐承载</a:t>
            </a:r>
            <a:endParaRPr lang="zh-CN" altLang="en-US" dirty="0"/>
          </a:p>
          <a:p>
            <a:r>
              <a:rPr lang="en-US" altLang="zh-CN" dirty="0"/>
              <a:t>- </a:t>
            </a:r>
            <a:r>
              <a:rPr lang="zh-CN" altLang="en-US" dirty="0"/>
              <a:t>毫秒级的延迟</a:t>
            </a:r>
            <a:endParaRPr lang="zh-CN" altLang="en-US" dirty="0"/>
          </a:p>
          <a:p>
            <a:r>
              <a:rPr lang="en-US" altLang="zh-CN" dirty="0"/>
              <a:t>- </a:t>
            </a:r>
            <a:r>
              <a:rPr lang="zh-CN" altLang="en-US" dirty="0"/>
              <a:t>表格型存储系统</a:t>
            </a:r>
            <a:endParaRPr lang="zh-CN" altLang="en-US" dirty="0"/>
          </a:p>
        </p:txBody>
      </p:sp>
      <p:sp>
        <p:nvSpPr>
          <p:cNvPr id="13" name="文本框 12"/>
          <p:cNvSpPr txBox="1"/>
          <p:nvPr/>
        </p:nvSpPr>
        <p:spPr>
          <a:xfrm>
            <a:off x="531495" y="247015"/>
            <a:ext cx="1052957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 b="1" dirty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  <a:cs typeface="Arial Black" panose="020B0A04020102020204" pitchFamily="34" charset="0"/>
              </a:rPr>
              <a:t>百度第三代Spider背后的万亿量级实时数据处理系统 颜世光</a:t>
            </a:r>
            <a:endParaRPr lang="en-GB" altLang="zh-CN" sz="12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52500" y="1029335"/>
            <a:ext cx="24650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Tera</a:t>
            </a:r>
            <a:r>
              <a:rPr lang="zh-CN" altLang="en-US"/>
              <a:t>技术</a:t>
            </a:r>
            <a:r>
              <a:rPr lang="zh-CN" altLang="en-US"/>
              <a:t>介绍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006892" y="0"/>
            <a:ext cx="1676946" cy="1245704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1006892" y="2432295"/>
            <a:ext cx="1676946" cy="442570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4" name="直线连接符 3"/>
          <p:cNvCxnSpPr/>
          <p:nvPr/>
        </p:nvCxnSpPr>
        <p:spPr>
          <a:xfrm>
            <a:off x="424070" y="1232453"/>
            <a:ext cx="9129483" cy="0"/>
          </a:xfrm>
          <a:prstGeom prst="line">
            <a:avLst/>
          </a:prstGeom>
          <a:ln w="31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线连接符 4"/>
          <p:cNvCxnSpPr/>
          <p:nvPr/>
        </p:nvCxnSpPr>
        <p:spPr>
          <a:xfrm>
            <a:off x="424070" y="2431745"/>
            <a:ext cx="9129483" cy="0"/>
          </a:xfrm>
          <a:prstGeom prst="line">
            <a:avLst/>
          </a:prstGeom>
          <a:ln w="31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1367774" y="1479736"/>
            <a:ext cx="93807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4400" b="1" dirty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  <a:cs typeface="Arial Black" panose="020B0A04020102020204" pitchFamily="34" charset="0"/>
              </a:rPr>
              <a:t>00</a:t>
            </a:r>
            <a:endParaRPr kumimoji="1" lang="zh-CN" altLang="en-US" sz="4400" b="1" dirty="0">
              <a:solidFill>
                <a:schemeClr val="accent1">
                  <a:lumMod val="50000"/>
                </a:schemeClr>
              </a:solidFill>
              <a:latin typeface="Arial Black" panose="020B0A04020102020204" pitchFamily="34" charset="0"/>
              <a:cs typeface="Arial Black" panose="020B0A04020102020204" pitchFamily="34" charset="0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9553553" y="1192695"/>
            <a:ext cx="92765" cy="92765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9553553" y="2378735"/>
            <a:ext cx="92765" cy="92765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402918" y="1192694"/>
            <a:ext cx="92765" cy="92765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397561" y="2391468"/>
            <a:ext cx="92765" cy="92765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2998441" y="1434867"/>
            <a:ext cx="1980029" cy="6698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大数据导言</a:t>
            </a:r>
            <a:endParaRPr lang="en-GB" altLang="zh-CN" sz="28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2998441" y="2807091"/>
            <a:ext cx="6370846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相关主流技术</a:t>
            </a:r>
            <a:endParaRPr lang="en-US" altLang="zh-CN" sz="1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11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Hadoop</a:t>
            </a:r>
            <a:r>
              <a:rPr lang="zh-CN" altLang="en-US" sz="11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生态，</a:t>
            </a:r>
            <a:r>
              <a:rPr lang="en-US" altLang="zh-CN" sz="11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Spark</a:t>
            </a:r>
            <a:r>
              <a:rPr lang="zh-CN" altLang="en-US" sz="11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技术栈，</a:t>
            </a:r>
            <a:r>
              <a:rPr lang="en-US" altLang="zh-CN" sz="11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Lambda,Kappa</a:t>
            </a:r>
            <a:r>
              <a:rPr lang="zh-CN" altLang="en-US" sz="11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架构</a:t>
            </a:r>
            <a:endParaRPr lang="en-US" altLang="zh-CN" sz="11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挑战</a:t>
            </a:r>
            <a:endParaRPr lang="en-US" altLang="zh-CN" sz="1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11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数据处理速度</a:t>
            </a:r>
            <a:endParaRPr lang="en-US" altLang="zh-CN" sz="11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11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数据驱动决策</a:t>
            </a:r>
            <a:endParaRPr lang="en-US" altLang="zh-CN" sz="11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11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如何数据分析</a:t>
            </a:r>
            <a:endParaRPr lang="en-GB" altLang="zh-CN" sz="11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17" name="直线连接符 16"/>
          <p:cNvCxnSpPr/>
          <p:nvPr/>
        </p:nvCxnSpPr>
        <p:spPr>
          <a:xfrm>
            <a:off x="8866417" y="6597345"/>
            <a:ext cx="3325583" cy="0"/>
          </a:xfrm>
          <a:prstGeom prst="line">
            <a:avLst/>
          </a:prstGeom>
          <a:ln w="31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椭圆 18"/>
          <p:cNvSpPr/>
          <p:nvPr/>
        </p:nvSpPr>
        <p:spPr>
          <a:xfrm>
            <a:off x="8839908" y="6557068"/>
            <a:ext cx="92765" cy="92765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5580581" y="6484245"/>
            <a:ext cx="31443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en-US" altLang="zh-CN" sz="1000">
                <a:solidFill>
                  <a:schemeClr val="accent1">
                    <a:lumMod val="50000"/>
                  </a:schemeClr>
                </a:solidFill>
              </a:rPr>
              <a:t>HTTP://WWW.588KU.COM/PPT</a:t>
            </a:r>
            <a:endParaRPr kumimoji="1" lang="zh-CN" altLang="en-US" sz="1000">
              <a:solidFill>
                <a:schemeClr val="accent1">
                  <a:lumMod val="50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952676" y="4934832"/>
            <a:ext cx="3120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开源：</a:t>
            </a:r>
            <a:r>
              <a:rPr lang="en-US" altLang="zh-CN" dirty="0"/>
              <a:t>github.com/</a:t>
            </a:r>
            <a:r>
              <a:rPr lang="en-US" altLang="zh-CN" dirty="0" err="1"/>
              <a:t>baidu</a:t>
            </a:r>
            <a:r>
              <a:rPr lang="en-US" altLang="zh-CN" dirty="0"/>
              <a:t>/tera </a:t>
            </a:r>
            <a:endParaRPr lang="zh-CN" altLang="en-US" dirty="0"/>
          </a:p>
        </p:txBody>
      </p:sp>
      <p:sp>
        <p:nvSpPr>
          <p:cNvPr id="13" name="文本框 12"/>
          <p:cNvSpPr txBox="1"/>
          <p:nvPr/>
        </p:nvSpPr>
        <p:spPr>
          <a:xfrm>
            <a:off x="531495" y="247015"/>
            <a:ext cx="1052957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 b="1" dirty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  <a:cs typeface="Arial Black" panose="020B0A04020102020204" pitchFamily="34" charset="0"/>
              </a:rPr>
              <a:t>百度第三代Spider背后的万亿量级实时数据处理系统 颜世光</a:t>
            </a:r>
            <a:endParaRPr lang="en-GB" altLang="zh-CN" sz="12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52500" y="1029335"/>
            <a:ext cx="24650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/>
              <a:t>经验总结：</a:t>
            </a:r>
            <a:endParaRPr lang="zh-CN"/>
          </a:p>
        </p:txBody>
      </p:sp>
      <p:sp>
        <p:nvSpPr>
          <p:cNvPr id="3" name="文本框 2"/>
          <p:cNvSpPr txBox="1"/>
          <p:nvPr/>
        </p:nvSpPr>
        <p:spPr>
          <a:xfrm>
            <a:off x="1622425" y="1516380"/>
            <a:ext cx="6399530" cy="31381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1. </a:t>
            </a:r>
            <a:r>
              <a:rPr lang="zh-CN" altLang="en-US"/>
              <a:t>需要考虑对分布式文件系统友好，确保异常时不丢数据。</a:t>
            </a:r>
            <a:endParaRPr lang="zh-CN" altLang="en-US"/>
          </a:p>
          <a:p>
            <a:endParaRPr lang="zh-CN" altLang="en-US"/>
          </a:p>
          <a:p>
            <a:r>
              <a:rPr lang="en-US" altLang="zh-CN"/>
              <a:t>2.  SSD 的运用</a:t>
            </a:r>
            <a:r>
              <a:rPr lang="zh-CN" altLang="en-US"/>
              <a:t>以平衡性能与成本（做</a:t>
            </a:r>
            <a:r>
              <a:rPr lang="en-US" altLang="zh-CN"/>
              <a:t>Cache</a:t>
            </a:r>
            <a:r>
              <a:rPr lang="zh-CN" altLang="en-US"/>
              <a:t>）</a:t>
            </a:r>
            <a:r>
              <a:rPr lang="en-US" altLang="zh-CN"/>
              <a:t>。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3. </a:t>
            </a:r>
            <a:r>
              <a:rPr lang="zh-CN" altLang="en-US"/>
              <a:t>异步逻辑的设计以提升读性能。</a:t>
            </a:r>
            <a:r>
              <a:rPr lang="en-US" altLang="zh-CN"/>
              <a:t> </a:t>
            </a:r>
            <a:endParaRPr lang="en-US" altLang="zh-CN"/>
          </a:p>
          <a:p>
            <a:endParaRPr lang="zh-CN" altLang="en-US"/>
          </a:p>
          <a:p>
            <a:r>
              <a:rPr lang="en-US" altLang="zh-CN"/>
              <a:t>4. 采用分层设计的原则</a:t>
            </a:r>
            <a:r>
              <a:rPr lang="zh-CN" altLang="en-US"/>
              <a:t>。（代码可复用，不需重复解决问题）。</a:t>
            </a:r>
            <a:endParaRPr lang="zh-CN" altLang="en-US"/>
          </a:p>
          <a:p>
            <a:endParaRPr lang="zh-CN" altLang="en-US"/>
          </a:p>
          <a:p>
            <a:r>
              <a:rPr lang="en-US" altLang="zh-CN"/>
              <a:t>5. 要去为可用性设计，要能做到容错。</a:t>
            </a:r>
            <a:r>
              <a:rPr lang="zh-CN" altLang="en-US"/>
              <a:t>（降低故障恢复时间）。</a:t>
            </a:r>
            <a:endParaRPr lang="zh-CN" altLang="en-US"/>
          </a:p>
          <a:p>
            <a:endParaRPr lang="en-US" altLang="zh-CN"/>
          </a:p>
          <a:p>
            <a:r>
              <a:rPr lang="en-US" altLang="zh-CN"/>
              <a:t>6. </a:t>
            </a:r>
            <a:r>
              <a:rPr lang="zh-CN" altLang="en-US"/>
              <a:t>为低延迟设计。（用</a:t>
            </a:r>
            <a:r>
              <a:rPr lang="en-US" altLang="zh-CN"/>
              <a:t>c++</a:t>
            </a:r>
            <a:r>
              <a:rPr lang="zh-CN" altLang="en-US"/>
              <a:t>开发，降低响应延迟的长尾</a:t>
            </a:r>
            <a:r>
              <a:rPr lang="zh-CN" altLang="en-US"/>
              <a:t>）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848100" y="266700"/>
            <a:ext cx="40513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 b="1" dirty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  <a:cs typeface="Arial Black" panose="020B0A04020102020204" pitchFamily="34" charset="0"/>
              </a:rPr>
              <a:t>腾讯游戏大数据产品体系解密 农益辉</a:t>
            </a:r>
            <a:endParaRPr lang="zh-CN" altLang="en-US" sz="1600" b="1" dirty="0">
              <a:solidFill>
                <a:schemeClr val="accent1">
                  <a:lumMod val="50000"/>
                </a:schemeClr>
              </a:solidFill>
              <a:latin typeface="Arial Black" panose="020B0A04020102020204" pitchFamily="34" charset="0"/>
              <a:cs typeface="Arial Black" panose="020B0A040201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711278" y="918385"/>
            <a:ext cx="27509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腾讯游戏大数据产品</a:t>
            </a:r>
            <a:r>
              <a:rPr lang="en-US" altLang="zh-CN" dirty="0" err="1"/>
              <a:t>iData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711278" y="1358315"/>
            <a:ext cx="7821227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功能定位：</a:t>
            </a:r>
            <a:endParaRPr lang="en-US" altLang="zh-CN" dirty="0"/>
          </a:p>
          <a:p>
            <a:r>
              <a:rPr lang="en-US" altLang="zh-CN" sz="1600" b="1" dirty="0"/>
              <a:t>1 </a:t>
            </a:r>
            <a:r>
              <a:rPr lang="zh-CN" altLang="en-US" sz="1600" b="1" dirty="0"/>
              <a:t>发现问题 ：</a:t>
            </a:r>
            <a:r>
              <a:rPr lang="zh-CN" altLang="en-US" sz="1600" dirty="0"/>
              <a:t>秒级数据采集计算 帮助游戏及时了解游戏运营状况</a:t>
            </a:r>
            <a:endParaRPr lang="en-US" altLang="zh-CN" sz="1600" dirty="0"/>
          </a:p>
          <a:p>
            <a:r>
              <a:rPr lang="en-US" altLang="zh-CN" sz="1600" b="1" dirty="0"/>
              <a:t>2 </a:t>
            </a:r>
            <a:r>
              <a:rPr lang="zh-CN" altLang="en-US" sz="1600" b="1" dirty="0"/>
              <a:t>分析问题：</a:t>
            </a:r>
            <a:r>
              <a:rPr lang="zh-CN" altLang="en-US" sz="1600" dirty="0"/>
              <a:t>秒级多维数据分析，帮助产品快速定位问题，分析决策</a:t>
            </a:r>
            <a:endParaRPr lang="en-US" altLang="zh-CN" sz="1600" dirty="0"/>
          </a:p>
          <a:p>
            <a:r>
              <a:rPr lang="en-US" altLang="zh-CN" sz="1600" b="1" dirty="0"/>
              <a:t>3 </a:t>
            </a:r>
            <a:r>
              <a:rPr lang="zh-CN" altLang="en-US" sz="1600" b="1" dirty="0"/>
              <a:t>解决问题：</a:t>
            </a:r>
            <a:r>
              <a:rPr lang="zh-CN" altLang="en-US" sz="1600" dirty="0"/>
              <a:t>低成本运营策略实施 帮助游戏快速响应，即时调整策略</a:t>
            </a:r>
            <a:endParaRPr lang="zh-CN" altLang="en-US" sz="1600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112" y="3007616"/>
            <a:ext cx="6810363" cy="328612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790112" y="2567686"/>
            <a:ext cx="1731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架构：</a:t>
            </a:r>
            <a:endParaRPr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7785917" y="2567686"/>
            <a:ext cx="278738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未来展望：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 1</a:t>
            </a:r>
            <a:r>
              <a:rPr lang="zh-CN" altLang="en-US" dirty="0"/>
              <a:t>、数字游戏化</a:t>
            </a:r>
            <a:endParaRPr lang="en-US" altLang="zh-CN" dirty="0"/>
          </a:p>
          <a:p>
            <a:r>
              <a:rPr lang="en-US" altLang="zh-CN" dirty="0"/>
              <a:t> 2</a:t>
            </a:r>
            <a:r>
              <a:rPr lang="zh-CN" altLang="en-US" dirty="0"/>
              <a:t>、 精细化运营</a:t>
            </a:r>
            <a:endParaRPr lang="en-US" altLang="zh-CN" dirty="0"/>
          </a:p>
          <a:p>
            <a:r>
              <a:rPr lang="en-US" altLang="zh-CN" dirty="0"/>
              <a:t> 3</a:t>
            </a:r>
            <a:r>
              <a:rPr lang="zh-CN" altLang="en-US" dirty="0"/>
              <a:t>、 数字化运营</a:t>
            </a:r>
            <a:endParaRPr lang="zh-CN" altLang="en-US" dirty="0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5917" y="4146389"/>
            <a:ext cx="4088281" cy="2170769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7899400" y="932414"/>
            <a:ext cx="32125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应用：</a:t>
            </a:r>
            <a:endParaRPr lang="en-US" altLang="zh-CN" dirty="0"/>
          </a:p>
          <a:p>
            <a:r>
              <a:rPr lang="en-US" altLang="zh-CN" dirty="0"/>
              <a:t> - </a:t>
            </a:r>
            <a:r>
              <a:rPr lang="zh-CN" altLang="en-US" dirty="0"/>
              <a:t>提高新用户留存率</a:t>
            </a:r>
            <a:endParaRPr lang="en-US" altLang="zh-CN" dirty="0"/>
          </a:p>
          <a:p>
            <a:r>
              <a:rPr lang="en-US" altLang="zh-CN" dirty="0"/>
              <a:t> - </a:t>
            </a:r>
            <a:r>
              <a:rPr lang="zh-CN" altLang="en-US" dirty="0"/>
              <a:t>刺激用户消费</a:t>
            </a:r>
            <a:endParaRPr lang="en-US" altLang="zh-CN" dirty="0"/>
          </a:p>
          <a:p>
            <a:r>
              <a:rPr lang="zh-CN" altLang="en-US" dirty="0"/>
              <a:t> </a:t>
            </a:r>
            <a:r>
              <a:rPr lang="en-US" altLang="zh-CN" dirty="0"/>
              <a:t>- </a:t>
            </a:r>
            <a:r>
              <a:rPr lang="zh-CN" altLang="en-US" dirty="0"/>
              <a:t>任务推荐系统等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2198451" y="339117"/>
            <a:ext cx="7276289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50000"/>
              </a:lnSpc>
            </a:pPr>
            <a:r>
              <a:rPr lang="zh-CN" altLang="en-US" sz="1600" b="1" dirty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总结</a:t>
            </a:r>
            <a:endParaRPr lang="zh-CN" altLang="en-US" sz="1600" b="1" dirty="0">
              <a:solidFill>
                <a:schemeClr val="accent1">
                  <a:lumMod val="50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459865" y="1759585"/>
            <a:ext cx="883475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架构特点：</a:t>
            </a:r>
            <a:endParaRPr lang="zh-CN" altLang="en-US"/>
          </a:p>
          <a:p>
            <a:r>
              <a:rPr lang="zh-CN" altLang="en-US">
                <a:sym typeface="+mn-ea"/>
              </a:rPr>
              <a:t>原先的组件缺陷开始显现，</a:t>
            </a:r>
            <a:r>
              <a:rPr lang="zh-CN" altLang="en-US"/>
              <a:t>为了应对数据爆炸式增长带来的挑战，探索初见苗头，对数据分析的探索也在增加。</a:t>
            </a:r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006892" y="0"/>
            <a:ext cx="1676946" cy="1245704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1006892" y="2432295"/>
            <a:ext cx="1676946" cy="442570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4" name="直线连接符 3"/>
          <p:cNvCxnSpPr/>
          <p:nvPr/>
        </p:nvCxnSpPr>
        <p:spPr>
          <a:xfrm>
            <a:off x="424070" y="1232453"/>
            <a:ext cx="9129483" cy="0"/>
          </a:xfrm>
          <a:prstGeom prst="line">
            <a:avLst/>
          </a:prstGeom>
          <a:ln w="31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线连接符 4"/>
          <p:cNvCxnSpPr/>
          <p:nvPr/>
        </p:nvCxnSpPr>
        <p:spPr>
          <a:xfrm>
            <a:off x="424070" y="2431745"/>
            <a:ext cx="9129483" cy="0"/>
          </a:xfrm>
          <a:prstGeom prst="line">
            <a:avLst/>
          </a:prstGeom>
          <a:ln w="31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1367774" y="1479736"/>
            <a:ext cx="93807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4400" b="1" dirty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  <a:cs typeface="Arial Black" panose="020B0A04020102020204" pitchFamily="34" charset="0"/>
              </a:rPr>
              <a:t>03</a:t>
            </a:r>
            <a:endParaRPr kumimoji="1" lang="zh-CN" altLang="en-US" sz="4400" b="1" dirty="0">
              <a:solidFill>
                <a:schemeClr val="accent1">
                  <a:lumMod val="50000"/>
                </a:schemeClr>
              </a:solidFill>
              <a:latin typeface="Arial Black" panose="020B0A04020102020204" pitchFamily="34" charset="0"/>
              <a:cs typeface="Arial Black" panose="020B0A04020102020204" pitchFamily="34" charset="0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9553553" y="1192695"/>
            <a:ext cx="92765" cy="92765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9553553" y="2378735"/>
            <a:ext cx="92765" cy="92765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402918" y="1192694"/>
            <a:ext cx="92765" cy="92765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397561" y="2391468"/>
            <a:ext cx="92765" cy="92765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2998441" y="1434867"/>
            <a:ext cx="3550972" cy="6718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  <a:cs typeface="Arial Black" panose="020B0A04020102020204" pitchFamily="34" charset="0"/>
              </a:rPr>
              <a:t>ArchSummit2017</a:t>
            </a:r>
            <a:endParaRPr lang="en-GB" altLang="zh-CN" sz="28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2998441" y="2710979"/>
            <a:ext cx="6370846" cy="573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100" dirty="0"/>
              <a:t>美团点评数据平台融合实战 谢语宸</a:t>
            </a:r>
            <a:endParaRPr lang="en-US" altLang="zh-CN" sz="1100" dirty="0"/>
          </a:p>
          <a:p>
            <a:pPr>
              <a:lnSpc>
                <a:spcPct val="150000"/>
              </a:lnSpc>
            </a:pPr>
            <a:r>
              <a:rPr lang="zh-CN" altLang="en-US" sz="1100" dirty="0"/>
              <a:t>基于大数据技术重构数据仓库应用的探索和实践 赵宏伟</a:t>
            </a:r>
            <a:endParaRPr lang="zh-CN" altLang="en-US" sz="1100" dirty="0"/>
          </a:p>
        </p:txBody>
      </p:sp>
      <p:cxnSp>
        <p:nvCxnSpPr>
          <p:cNvPr id="17" name="直线连接符 16"/>
          <p:cNvCxnSpPr/>
          <p:nvPr/>
        </p:nvCxnSpPr>
        <p:spPr>
          <a:xfrm>
            <a:off x="8866417" y="6597345"/>
            <a:ext cx="3325583" cy="0"/>
          </a:xfrm>
          <a:prstGeom prst="line">
            <a:avLst/>
          </a:prstGeom>
          <a:ln w="31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椭圆 18"/>
          <p:cNvSpPr/>
          <p:nvPr/>
        </p:nvSpPr>
        <p:spPr>
          <a:xfrm>
            <a:off x="8839908" y="6557068"/>
            <a:ext cx="92765" cy="92765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5580581" y="6484245"/>
            <a:ext cx="31443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en-US" altLang="zh-CN" sz="1000">
                <a:solidFill>
                  <a:schemeClr val="accent1">
                    <a:lumMod val="50000"/>
                  </a:schemeClr>
                </a:solidFill>
              </a:rPr>
              <a:t>HTTP://WWW.588KU.COM/PPT</a:t>
            </a:r>
            <a:endParaRPr kumimoji="1" lang="zh-CN" altLang="en-US" sz="1000">
              <a:solidFill>
                <a:schemeClr val="accent1">
                  <a:lumMod val="50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832269" y="279523"/>
            <a:ext cx="4051300" cy="417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 b="1" dirty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美团点评数据平台融合实战 谢语宸</a:t>
            </a:r>
            <a:endParaRPr lang="en-GB" altLang="zh-CN" sz="16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7378601" y="2578638"/>
            <a:ext cx="307007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平台融合难点</a:t>
            </a:r>
            <a:r>
              <a:rPr lang="zh-CN" altLang="en-US" dirty="0"/>
              <a:t>：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结构复杂，基础设施限制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可靠性要求高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数据体量大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平台化与复杂度</a:t>
            </a:r>
            <a:endParaRPr lang="zh-CN" altLang="en-US" dirty="0"/>
          </a:p>
        </p:txBody>
      </p:sp>
      <p:sp>
        <p:nvSpPr>
          <p:cNvPr id="39" name="文本框 38"/>
          <p:cNvSpPr txBox="1"/>
          <p:nvPr/>
        </p:nvSpPr>
        <p:spPr>
          <a:xfrm>
            <a:off x="218364" y="691497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平台融合背景</a:t>
            </a:r>
            <a:r>
              <a:rPr lang="zh-CN" altLang="en-US" dirty="0"/>
              <a:t>：</a:t>
            </a:r>
            <a:endParaRPr lang="zh-CN" altLang="en-US" dirty="0"/>
          </a:p>
        </p:txBody>
      </p:sp>
      <p:pic>
        <p:nvPicPr>
          <p:cNvPr id="41" name="图片 4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35349" y="1079282"/>
            <a:ext cx="2260651" cy="3054934"/>
          </a:xfrm>
          <a:prstGeom prst="rect">
            <a:avLst/>
          </a:prstGeom>
        </p:spPr>
      </p:pic>
      <p:pic>
        <p:nvPicPr>
          <p:cNvPr id="42" name="图片 4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0567" y="4055966"/>
            <a:ext cx="2568531" cy="2802034"/>
          </a:xfrm>
          <a:prstGeom prst="rect">
            <a:avLst/>
          </a:prstGeom>
        </p:spPr>
      </p:pic>
      <p:sp>
        <p:nvSpPr>
          <p:cNvPr id="43" name="文本框 42"/>
          <p:cNvSpPr txBox="1"/>
          <p:nvPr/>
        </p:nvSpPr>
        <p:spPr>
          <a:xfrm>
            <a:off x="223589" y="1678935"/>
            <a:ext cx="360868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点评侧</a:t>
            </a:r>
            <a:r>
              <a:rPr lang="zh-CN" altLang="en-US" dirty="0"/>
              <a:t>：</a:t>
            </a:r>
            <a:endParaRPr lang="en-US" altLang="zh-CN" dirty="0"/>
          </a:p>
          <a:p>
            <a:r>
              <a:rPr lang="en-US" altLang="zh-CN" dirty="0"/>
              <a:t>1.</a:t>
            </a:r>
            <a:r>
              <a:rPr lang="zh-CN" altLang="en-US" dirty="0"/>
              <a:t>重整体性，所有业务一套账号，</a:t>
            </a:r>
            <a:endParaRPr lang="en-US" altLang="zh-CN" dirty="0"/>
          </a:p>
          <a:p>
            <a:r>
              <a:rPr lang="zh-CN" altLang="en-US" dirty="0"/>
              <a:t>共享一个</a:t>
            </a:r>
            <a:r>
              <a:rPr lang="en-US" altLang="zh-CN" dirty="0"/>
              <a:t>Hive</a:t>
            </a:r>
            <a:r>
              <a:rPr lang="zh-CN" altLang="en-US" dirty="0"/>
              <a:t>库</a:t>
            </a:r>
            <a:endParaRPr lang="en-US" altLang="zh-CN" dirty="0"/>
          </a:p>
          <a:p>
            <a:r>
              <a:rPr lang="en-US" altLang="zh-CN" dirty="0"/>
              <a:t>2.</a:t>
            </a:r>
            <a:r>
              <a:rPr lang="zh-CN" altLang="en-US" dirty="0"/>
              <a:t>特殊需求使用更加自由的私有库</a:t>
            </a:r>
            <a:endParaRPr lang="zh-CN" altLang="en-US" dirty="0"/>
          </a:p>
        </p:txBody>
      </p:sp>
      <p:sp>
        <p:nvSpPr>
          <p:cNvPr id="44" name="文本框 43"/>
          <p:cNvSpPr txBox="1"/>
          <p:nvPr/>
        </p:nvSpPr>
        <p:spPr>
          <a:xfrm>
            <a:off x="218364" y="4893116"/>
            <a:ext cx="33778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美团侧</a:t>
            </a:r>
            <a:r>
              <a:rPr lang="zh-CN" altLang="en-US" dirty="0"/>
              <a:t>：</a:t>
            </a:r>
            <a:endParaRPr lang="en-US" altLang="zh-CN" dirty="0"/>
          </a:p>
          <a:p>
            <a:r>
              <a:rPr lang="en-US" altLang="zh-CN" dirty="0"/>
              <a:t>1.</a:t>
            </a:r>
            <a:r>
              <a:rPr lang="zh-CN" altLang="en-US" dirty="0"/>
              <a:t>平台化，业务已分拆</a:t>
            </a:r>
            <a:endParaRPr lang="en-US" altLang="zh-CN" dirty="0"/>
          </a:p>
          <a:p>
            <a:r>
              <a:rPr lang="en-US" altLang="zh-CN" dirty="0"/>
              <a:t>2.</a:t>
            </a:r>
            <a:r>
              <a:rPr lang="zh-CN" altLang="en-US" dirty="0"/>
              <a:t>有公司数仓团队进行数据整合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832269" y="279523"/>
            <a:ext cx="4051300" cy="417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 b="1" dirty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美团点评数据平台融合实战 谢语宸</a:t>
            </a:r>
            <a:endParaRPr lang="en-GB" altLang="zh-CN" sz="1600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35" name="图片 3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0508" y="1365048"/>
            <a:ext cx="8876895" cy="4192158"/>
          </a:xfrm>
          <a:prstGeom prst="rect">
            <a:avLst/>
          </a:prstGeom>
        </p:spPr>
      </p:pic>
      <p:sp>
        <p:nvSpPr>
          <p:cNvPr id="37" name="文本框 36"/>
          <p:cNvSpPr txBox="1"/>
          <p:nvPr/>
        </p:nvSpPr>
        <p:spPr>
          <a:xfrm>
            <a:off x="440508" y="931462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美团点评融合平台架构</a:t>
            </a:r>
            <a:r>
              <a:rPr lang="zh-CN" altLang="en-US" dirty="0"/>
              <a:t>：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440508" y="5557206"/>
            <a:ext cx="640431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反思</a:t>
            </a:r>
            <a:r>
              <a:rPr lang="zh-CN" altLang="en-US" dirty="0"/>
              <a:t>：</a:t>
            </a:r>
            <a:endParaRPr lang="en-US" altLang="zh-CN" dirty="0"/>
          </a:p>
          <a:p>
            <a:r>
              <a:rPr lang="en-US" altLang="zh-CN" dirty="0"/>
              <a:t>1.</a:t>
            </a:r>
            <a:r>
              <a:rPr lang="zh-CN" altLang="en-US" dirty="0"/>
              <a:t>数据平台对上层不只是</a:t>
            </a:r>
            <a:r>
              <a:rPr lang="en-US" altLang="zh-CN" dirty="0"/>
              <a:t>RPC</a:t>
            </a:r>
            <a:r>
              <a:rPr lang="zh-CN" altLang="en-US" dirty="0"/>
              <a:t>接口（还有数据表，计算任务）</a:t>
            </a:r>
            <a:endParaRPr lang="en-US" altLang="zh-CN" dirty="0"/>
          </a:p>
          <a:p>
            <a:r>
              <a:rPr lang="en-US" altLang="zh-CN" dirty="0"/>
              <a:t>2.</a:t>
            </a:r>
            <a:r>
              <a:rPr lang="zh-CN" altLang="en-US" dirty="0"/>
              <a:t>从开源系统拼接到平台化，是一个规范（限制）增多的过程</a:t>
            </a:r>
            <a:endParaRPr lang="en-US" altLang="zh-CN" dirty="0"/>
          </a:p>
          <a:p>
            <a:r>
              <a:rPr lang="en-US" altLang="zh-CN" dirty="0"/>
              <a:t>3.</a:t>
            </a:r>
            <a:r>
              <a:rPr lang="zh-CN" altLang="en-US" dirty="0"/>
              <a:t>平台的变更即使做到“兼容”，历史包袱也需要尽快扫清</a:t>
            </a:r>
            <a:endParaRPr lang="en-US" altLang="zh-CN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848100" y="368300"/>
            <a:ext cx="4051300" cy="3407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200" b="1" dirty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基于大数据技术重构数据仓库应用的探索和实践 赵宏伟</a:t>
            </a:r>
            <a:endParaRPr lang="en-GB" altLang="zh-CN" sz="1200" b="1" dirty="0">
              <a:solidFill>
                <a:schemeClr val="accent1">
                  <a:lumMod val="50000"/>
                </a:schemeClr>
              </a:solidFill>
              <a:latin typeface="Arial Black" panose="020B0A04020102020204" pitchFamily="3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901" y="1797432"/>
            <a:ext cx="4693327" cy="2552921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24901" y="4838586"/>
            <a:ext cx="48531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存在问题：</a:t>
            </a:r>
            <a:endParaRPr lang="en-US" altLang="zh-CN" dirty="0"/>
          </a:p>
          <a:p>
            <a:r>
              <a:rPr lang="zh-CN" altLang="en-US" dirty="0"/>
              <a:t>应用野蛮生长，数仓地位尴尬，跨应用共享困难，大量冗余，数据标准不一，数据治理目标难实现，硬件资源分散，处理能力受限。</a:t>
            </a:r>
            <a:endParaRPr lang="en-US" altLang="zh-CN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0669" y="964663"/>
            <a:ext cx="5806429" cy="2940074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8" r="1528"/>
          <a:stretch>
            <a:fillRect/>
          </a:stretch>
        </p:blipFill>
        <p:spPr>
          <a:xfrm>
            <a:off x="6160669" y="3904736"/>
            <a:ext cx="5806429" cy="2940073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224901" y="1169806"/>
            <a:ext cx="1775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原数仓架构</a:t>
            </a:r>
            <a:endParaRPr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5569667" y="1342685"/>
            <a:ext cx="461665" cy="218402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zh-CN" altLang="en-US" dirty="0"/>
              <a:t>新数仓基础应用架构</a:t>
            </a:r>
            <a:endParaRPr lang="zh-CN" altLang="en-US" dirty="0"/>
          </a:p>
        </p:txBody>
      </p:sp>
      <p:sp>
        <p:nvSpPr>
          <p:cNvPr id="13" name="文本框 12"/>
          <p:cNvSpPr txBox="1"/>
          <p:nvPr/>
        </p:nvSpPr>
        <p:spPr>
          <a:xfrm>
            <a:off x="5584155" y="4023475"/>
            <a:ext cx="461665" cy="2702593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zh-CN" altLang="en-US" dirty="0"/>
              <a:t>数据应用总体技术架构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848100" y="368300"/>
            <a:ext cx="4051300" cy="3407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200" b="1" dirty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基于大数据技术重构数据仓库应用的探索和实践 赵宏伟</a:t>
            </a:r>
            <a:endParaRPr lang="en-GB" altLang="zh-CN" sz="1200" b="1" dirty="0">
              <a:solidFill>
                <a:schemeClr val="accent1">
                  <a:lumMod val="50000"/>
                </a:schemeClr>
              </a:solidFill>
              <a:latin typeface="Arial Black" panose="020B0A0402010202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315" y="1577397"/>
            <a:ext cx="5426120" cy="2868057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7989903" y="1162975"/>
            <a:ext cx="2308194" cy="1482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630315" y="887767"/>
            <a:ext cx="1331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取得成就</a:t>
            </a:r>
            <a:endParaRPr lang="zh-CN" altLang="en-US" b="1" dirty="0"/>
          </a:p>
        </p:txBody>
      </p:sp>
      <p:sp>
        <p:nvSpPr>
          <p:cNvPr id="13" name="文本框 12"/>
          <p:cNvSpPr txBox="1"/>
          <p:nvPr/>
        </p:nvSpPr>
        <p:spPr>
          <a:xfrm>
            <a:off x="6818049" y="887767"/>
            <a:ext cx="519343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未来展望：</a:t>
            </a:r>
            <a:endParaRPr lang="en-US" altLang="zh-CN" b="1" dirty="0"/>
          </a:p>
          <a:p>
            <a:endParaRPr lang="en-US" altLang="zh-CN" dirty="0"/>
          </a:p>
          <a:p>
            <a:r>
              <a:rPr lang="en-US" altLang="zh-CN" dirty="0"/>
              <a:t>1. </a:t>
            </a:r>
            <a:r>
              <a:rPr lang="zh-CN" altLang="en-US" dirty="0"/>
              <a:t>基于 </a:t>
            </a:r>
            <a:r>
              <a:rPr lang="en-US" altLang="zh-CN" dirty="0"/>
              <a:t>Docker</a:t>
            </a:r>
            <a:r>
              <a:rPr lang="zh-CN" altLang="en-US" dirty="0"/>
              <a:t>容器技术</a:t>
            </a:r>
            <a:r>
              <a:rPr lang="en-US" altLang="zh-CN" dirty="0"/>
              <a:t>,</a:t>
            </a:r>
            <a:r>
              <a:rPr lang="zh-CN" altLang="en-US" dirty="0"/>
              <a:t>建设面向多租户的大数据平台</a:t>
            </a:r>
            <a:r>
              <a:rPr lang="en-US" altLang="zh-CN" dirty="0"/>
              <a:t>,</a:t>
            </a:r>
            <a:r>
              <a:rPr lang="zh-CN" altLang="en-US" dirty="0"/>
              <a:t>实现更细粒度的资源管控与调度</a:t>
            </a:r>
            <a:endParaRPr lang="zh-CN" altLang="en-US" dirty="0"/>
          </a:p>
          <a:p>
            <a:r>
              <a:rPr lang="en-US" altLang="zh-CN" dirty="0"/>
              <a:t>2. </a:t>
            </a:r>
            <a:r>
              <a:rPr lang="zh-CN" altLang="en-US" dirty="0"/>
              <a:t>研发面向业务团队、可定制的实时智能业务决策引擎</a:t>
            </a:r>
            <a:r>
              <a:rPr lang="en-US" altLang="zh-CN" dirty="0"/>
              <a:t>,</a:t>
            </a:r>
            <a:r>
              <a:rPr lang="zh-CN" altLang="en-US" dirty="0"/>
              <a:t>满足实时营销、实时风险管理、实时交易反欺诈等多种场景需求。</a:t>
            </a:r>
            <a:endParaRPr lang="zh-CN" altLang="en-US" dirty="0"/>
          </a:p>
          <a:p>
            <a:r>
              <a:rPr lang="en-US" altLang="zh-CN" dirty="0"/>
              <a:t>3. </a:t>
            </a:r>
            <a:r>
              <a:rPr lang="zh-CN" altLang="en-US" dirty="0"/>
              <a:t>融合行内外多样化数据</a:t>
            </a:r>
            <a:r>
              <a:rPr lang="en-US" altLang="zh-CN" dirty="0"/>
              <a:t>,</a:t>
            </a:r>
            <a:r>
              <a:rPr lang="zh-CN" altLang="en-US" dirty="0"/>
              <a:t>深度提炼数据价值</a:t>
            </a:r>
            <a:r>
              <a:rPr lang="en-US" altLang="zh-CN" dirty="0"/>
              <a:t>,</a:t>
            </a:r>
            <a:r>
              <a:rPr lang="zh-CN" altLang="en-US" dirty="0"/>
              <a:t>优化业务领域模型</a:t>
            </a:r>
            <a:r>
              <a:rPr lang="en-US" altLang="zh-CN" dirty="0"/>
              <a:t>,</a:t>
            </a:r>
            <a:r>
              <a:rPr lang="zh-CN" altLang="en-US" dirty="0"/>
              <a:t>为业务一线和客户提供更多场景的智能化数据服务</a:t>
            </a:r>
            <a:endParaRPr lang="zh-CN" altLang="en-US" dirty="0"/>
          </a:p>
          <a:p>
            <a:r>
              <a:rPr lang="en-US" altLang="zh-CN" dirty="0"/>
              <a:t>4. </a:t>
            </a:r>
            <a:r>
              <a:rPr lang="zh-CN" altLang="en-US" dirty="0"/>
              <a:t>建立行业知识图谱技术平台</a:t>
            </a:r>
            <a:r>
              <a:rPr lang="en-US" altLang="zh-CN" dirty="0"/>
              <a:t>,</a:t>
            </a:r>
            <a:r>
              <a:rPr lang="zh-CN" altLang="en-US" dirty="0"/>
              <a:t>满足客户价值评估</a:t>
            </a:r>
            <a:r>
              <a:rPr lang="en-US" altLang="zh-CN" dirty="0"/>
              <a:t>,</a:t>
            </a:r>
            <a:r>
              <a:rPr lang="zh-CN" altLang="en-US" dirty="0"/>
              <a:t>行业风险传导路径</a:t>
            </a:r>
            <a:r>
              <a:rPr lang="en-US" altLang="zh-CN" dirty="0"/>
              <a:t>,</a:t>
            </a:r>
            <a:r>
              <a:rPr lang="zh-CN" altLang="en-US" dirty="0"/>
              <a:t>重大事件影响分析等业务需求</a:t>
            </a:r>
            <a:endParaRPr lang="zh-CN" altLang="en-US" dirty="0"/>
          </a:p>
        </p:txBody>
      </p:sp>
      <p:sp>
        <p:nvSpPr>
          <p:cNvPr id="14" name="文本框 13"/>
          <p:cNvSpPr txBox="1"/>
          <p:nvPr/>
        </p:nvSpPr>
        <p:spPr>
          <a:xfrm>
            <a:off x="630315" y="4737562"/>
            <a:ext cx="30224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1. </a:t>
            </a:r>
            <a:r>
              <a:rPr lang="zh-CN" altLang="en-US" dirty="0"/>
              <a:t>实时的大数据平台能力</a:t>
            </a:r>
            <a:endParaRPr lang="en-US" altLang="zh-CN" dirty="0"/>
          </a:p>
          <a:p>
            <a:r>
              <a:rPr lang="en-US" altLang="zh-CN" dirty="0"/>
              <a:t>2. </a:t>
            </a:r>
            <a:r>
              <a:rPr lang="zh-CN" altLang="en-US" dirty="0"/>
              <a:t>创新应用助力业务发展</a:t>
            </a:r>
            <a:endParaRPr lang="en-US" altLang="zh-CN" dirty="0"/>
          </a:p>
          <a:p>
            <a:r>
              <a:rPr lang="en-US" altLang="zh-CN" dirty="0"/>
              <a:t>3. </a:t>
            </a:r>
            <a:r>
              <a:rPr lang="zh-CN" altLang="en-US" dirty="0"/>
              <a:t>全天候的风险监测体系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2198451" y="339117"/>
            <a:ext cx="7276289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50000"/>
              </a:lnSpc>
            </a:pPr>
            <a:r>
              <a:rPr lang="zh-CN" altLang="en-US" sz="1600" b="1" dirty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总结</a:t>
            </a:r>
            <a:endParaRPr lang="zh-CN" altLang="en-US" sz="1600" b="1" dirty="0">
              <a:solidFill>
                <a:schemeClr val="accent1">
                  <a:lumMod val="50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459865" y="1759585"/>
            <a:ext cx="883475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架构特点：</a:t>
            </a:r>
            <a:endParaRPr lang="zh-CN" altLang="en-US"/>
          </a:p>
          <a:p>
            <a:r>
              <a:rPr lang="zh-CN" altLang="en-US"/>
              <a:t>由于一些收购，迁移所带来的数据源格式不统一的问题，各企业开始探索，包括数据融合和数仓建设，以更好的利用大数据。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006892" y="0"/>
            <a:ext cx="1676946" cy="1245704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1006892" y="2432295"/>
            <a:ext cx="1676946" cy="442570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4" name="直线连接符 3"/>
          <p:cNvCxnSpPr/>
          <p:nvPr/>
        </p:nvCxnSpPr>
        <p:spPr>
          <a:xfrm>
            <a:off x="424070" y="1232453"/>
            <a:ext cx="9129483" cy="0"/>
          </a:xfrm>
          <a:prstGeom prst="line">
            <a:avLst/>
          </a:prstGeom>
          <a:ln w="31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线连接符 4"/>
          <p:cNvCxnSpPr/>
          <p:nvPr/>
        </p:nvCxnSpPr>
        <p:spPr>
          <a:xfrm>
            <a:off x="424070" y="2431745"/>
            <a:ext cx="9129483" cy="0"/>
          </a:xfrm>
          <a:prstGeom prst="line">
            <a:avLst/>
          </a:prstGeom>
          <a:ln w="31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1367774" y="1479736"/>
            <a:ext cx="93807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4400" b="1" dirty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  <a:cs typeface="Arial Black" panose="020B0A04020102020204" pitchFamily="34" charset="0"/>
              </a:rPr>
              <a:t>04</a:t>
            </a:r>
            <a:endParaRPr kumimoji="1" lang="zh-CN" altLang="en-US" sz="4400" b="1" dirty="0">
              <a:solidFill>
                <a:schemeClr val="accent1">
                  <a:lumMod val="50000"/>
                </a:schemeClr>
              </a:solidFill>
              <a:latin typeface="Arial Black" panose="020B0A04020102020204" pitchFamily="34" charset="0"/>
              <a:cs typeface="Arial Black" panose="020B0A04020102020204" pitchFamily="34" charset="0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9553553" y="1192695"/>
            <a:ext cx="92765" cy="92765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9553553" y="2378735"/>
            <a:ext cx="92765" cy="92765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402918" y="1192694"/>
            <a:ext cx="92765" cy="92765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397561" y="2391468"/>
            <a:ext cx="92765" cy="92765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2998441" y="1434867"/>
            <a:ext cx="3550972" cy="6718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  <a:cs typeface="Arial Black" panose="020B0A04020102020204" pitchFamily="34" charset="0"/>
              </a:rPr>
              <a:t>ArchSummit2018</a:t>
            </a:r>
            <a:endParaRPr lang="en-GB" altLang="zh-CN" sz="28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2998441" y="2710979"/>
            <a:ext cx="6370846" cy="5688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100" dirty="0"/>
              <a:t>滴滴亿级</a:t>
            </a:r>
            <a:r>
              <a:rPr lang="en-US" altLang="zh-CN" sz="1100" dirty="0"/>
              <a:t>TPS</a:t>
            </a:r>
            <a:r>
              <a:rPr lang="zh-CN" altLang="en-US" sz="1100" dirty="0"/>
              <a:t>数据通道架构实践 张亮</a:t>
            </a:r>
            <a:endParaRPr lang="en-GB" altLang="zh-CN" sz="1100" dirty="0"/>
          </a:p>
          <a:p>
            <a:pPr>
              <a:lnSpc>
                <a:spcPct val="150000"/>
              </a:lnSpc>
            </a:pPr>
            <a:endParaRPr lang="zh-CN" altLang="en-US" sz="1100" dirty="0"/>
          </a:p>
        </p:txBody>
      </p:sp>
      <p:cxnSp>
        <p:nvCxnSpPr>
          <p:cNvPr id="17" name="直线连接符 16"/>
          <p:cNvCxnSpPr/>
          <p:nvPr/>
        </p:nvCxnSpPr>
        <p:spPr>
          <a:xfrm>
            <a:off x="8866417" y="6597345"/>
            <a:ext cx="3325583" cy="0"/>
          </a:xfrm>
          <a:prstGeom prst="line">
            <a:avLst/>
          </a:prstGeom>
          <a:ln w="31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椭圆 18"/>
          <p:cNvSpPr/>
          <p:nvPr/>
        </p:nvSpPr>
        <p:spPr>
          <a:xfrm>
            <a:off x="8839908" y="6557068"/>
            <a:ext cx="92765" cy="92765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5580581" y="6484245"/>
            <a:ext cx="31443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en-US" altLang="zh-CN" sz="1000">
                <a:solidFill>
                  <a:schemeClr val="accent1">
                    <a:lumMod val="50000"/>
                  </a:schemeClr>
                </a:solidFill>
              </a:rPr>
              <a:t>HTTP://WWW.588KU.COM/PPT</a:t>
            </a:r>
            <a:endParaRPr kumimoji="1" lang="zh-CN" altLang="en-US" sz="1000">
              <a:solidFill>
                <a:schemeClr val="accent1">
                  <a:lumMod val="50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832269" y="279523"/>
            <a:ext cx="40513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sz="1600" dirty="0">
                <a:solidFill>
                  <a:schemeClr val="accent1">
                    <a:lumMod val="50000"/>
                  </a:schemeClr>
                </a:solidFill>
              </a:rPr>
              <a:t>发展背景</a:t>
            </a:r>
            <a:endParaRPr lang="zh-CN" sz="1600" dirty="0">
              <a:solidFill>
                <a:schemeClr val="accent1">
                  <a:lumMod val="50000"/>
                </a:schemeClr>
              </a:solidFill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2971800" y="1186180"/>
            <a:ext cx="0" cy="502666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圆角矩形 10"/>
          <p:cNvSpPr/>
          <p:nvPr/>
        </p:nvSpPr>
        <p:spPr>
          <a:xfrm>
            <a:off x="4756785" y="1313815"/>
            <a:ext cx="5832475" cy="59880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accent1">
                    <a:lumMod val="75000"/>
                  </a:schemeClr>
                </a:solidFill>
              </a:rPr>
              <a:t> google“</a:t>
            </a:r>
            <a:r>
              <a:rPr lang="zh-CN" altLang="en-US">
                <a:solidFill>
                  <a:schemeClr val="accent1">
                    <a:lumMod val="75000"/>
                  </a:schemeClr>
                </a:solidFill>
              </a:rPr>
              <a:t>三驾马车</a:t>
            </a:r>
            <a:r>
              <a:rPr lang="en-US" altLang="zh-CN">
                <a:solidFill>
                  <a:schemeClr val="accent1">
                    <a:lumMod val="75000"/>
                  </a:schemeClr>
                </a:solidFill>
              </a:rPr>
              <a:t>”:GFS、MapReduce和BigTable</a:t>
            </a:r>
            <a:endParaRPr lang="en-US" altLang="zh-CN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4756785" y="2323465"/>
            <a:ext cx="5832475" cy="59880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accent1">
                    <a:lumMod val="75000"/>
                  </a:schemeClr>
                </a:solidFill>
              </a:rPr>
              <a:t> Hadoop问世（Doug Cutting）</a:t>
            </a:r>
            <a:endParaRPr lang="en-US" altLang="zh-CN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14" name="直接连接符 13"/>
          <p:cNvCxnSpPr>
            <a:stCxn id="11" idx="1"/>
          </p:cNvCxnSpPr>
          <p:nvPr/>
        </p:nvCxnSpPr>
        <p:spPr>
          <a:xfrm flipH="1">
            <a:off x="2971800" y="1613535"/>
            <a:ext cx="1784985" cy="44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 flipH="1">
            <a:off x="2971800" y="2620645"/>
            <a:ext cx="1784985" cy="44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椭圆 15"/>
          <p:cNvSpPr/>
          <p:nvPr/>
        </p:nvSpPr>
        <p:spPr>
          <a:xfrm>
            <a:off x="1186815" y="1313815"/>
            <a:ext cx="1186815" cy="598805"/>
          </a:xfrm>
          <a:prstGeom prst="ellipse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1"/>
                </a:solidFill>
              </a:rPr>
              <a:t>2004</a:t>
            </a:r>
            <a:endParaRPr lang="en-US" altLang="zh-CN">
              <a:solidFill>
                <a:schemeClr val="tx1"/>
              </a:solidFill>
            </a:endParaRPr>
          </a:p>
        </p:txBody>
      </p:sp>
      <p:cxnSp>
        <p:nvCxnSpPr>
          <p:cNvPr id="17" name="肘形连接符 16"/>
          <p:cNvCxnSpPr>
            <a:endCxn id="16" idx="6"/>
          </p:cNvCxnSpPr>
          <p:nvPr/>
        </p:nvCxnSpPr>
        <p:spPr>
          <a:xfrm rot="10800000">
            <a:off x="2373630" y="1613535"/>
            <a:ext cx="598170" cy="3175"/>
          </a:xfrm>
          <a:prstGeom prst="bentConnector2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2" name="椭圆 21"/>
          <p:cNvSpPr/>
          <p:nvPr/>
        </p:nvSpPr>
        <p:spPr>
          <a:xfrm>
            <a:off x="1186815" y="2319655"/>
            <a:ext cx="1186815" cy="598805"/>
          </a:xfrm>
          <a:prstGeom prst="ellipse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1"/>
                </a:solidFill>
              </a:rPr>
              <a:t>2006</a:t>
            </a:r>
            <a:endParaRPr lang="en-US" altLang="zh-CN">
              <a:solidFill>
                <a:schemeClr val="tx1"/>
              </a:solidFill>
            </a:endParaRPr>
          </a:p>
        </p:txBody>
      </p:sp>
      <p:cxnSp>
        <p:nvCxnSpPr>
          <p:cNvPr id="23" name="肘形连接符 22"/>
          <p:cNvCxnSpPr/>
          <p:nvPr/>
        </p:nvCxnSpPr>
        <p:spPr>
          <a:xfrm rot="10800000">
            <a:off x="2373630" y="2617470"/>
            <a:ext cx="598170" cy="3175"/>
          </a:xfrm>
          <a:prstGeom prst="bentConnector2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4" name="椭圆 23"/>
          <p:cNvSpPr/>
          <p:nvPr/>
        </p:nvSpPr>
        <p:spPr>
          <a:xfrm>
            <a:off x="1186815" y="3331845"/>
            <a:ext cx="1186815" cy="598805"/>
          </a:xfrm>
          <a:prstGeom prst="ellipse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1"/>
                </a:solidFill>
              </a:rPr>
              <a:t>2008</a:t>
            </a:r>
            <a:endParaRPr lang="en-US" altLang="zh-CN">
              <a:solidFill>
                <a:schemeClr val="tx1"/>
              </a:solidFill>
            </a:endParaRPr>
          </a:p>
        </p:txBody>
      </p:sp>
      <p:cxnSp>
        <p:nvCxnSpPr>
          <p:cNvPr id="25" name="肘形连接符 24"/>
          <p:cNvCxnSpPr/>
          <p:nvPr/>
        </p:nvCxnSpPr>
        <p:spPr>
          <a:xfrm rot="10800000">
            <a:off x="2373630" y="3629660"/>
            <a:ext cx="598170" cy="3175"/>
          </a:xfrm>
          <a:prstGeom prst="bentConnector2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6" name="椭圆 25"/>
          <p:cNvSpPr/>
          <p:nvPr/>
        </p:nvSpPr>
        <p:spPr>
          <a:xfrm>
            <a:off x="1186815" y="4344035"/>
            <a:ext cx="1186815" cy="598805"/>
          </a:xfrm>
          <a:prstGeom prst="ellipse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1"/>
                </a:solidFill>
              </a:rPr>
              <a:t>2012</a:t>
            </a:r>
            <a:endParaRPr lang="en-US" altLang="zh-CN">
              <a:solidFill>
                <a:schemeClr val="tx1"/>
              </a:solidFill>
            </a:endParaRPr>
          </a:p>
        </p:txBody>
      </p:sp>
      <p:cxnSp>
        <p:nvCxnSpPr>
          <p:cNvPr id="27" name="肘形连接符 26"/>
          <p:cNvCxnSpPr/>
          <p:nvPr/>
        </p:nvCxnSpPr>
        <p:spPr>
          <a:xfrm rot="10800000">
            <a:off x="2373630" y="4641850"/>
            <a:ext cx="598170" cy="3175"/>
          </a:xfrm>
          <a:prstGeom prst="bentConnector2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圆角矩形 27"/>
          <p:cNvSpPr/>
          <p:nvPr/>
        </p:nvSpPr>
        <p:spPr>
          <a:xfrm>
            <a:off x="4756785" y="3331845"/>
            <a:ext cx="5832475" cy="59880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accent1">
                    <a:lumMod val="75000"/>
                  </a:schemeClr>
                </a:solidFill>
              </a:rPr>
              <a:t> Hadoop</a:t>
            </a:r>
            <a:r>
              <a:rPr lang="zh-CN" altLang="en-US">
                <a:solidFill>
                  <a:schemeClr val="accent1">
                    <a:lumMod val="75000"/>
                  </a:schemeClr>
                </a:solidFill>
              </a:rPr>
              <a:t>流行，</a:t>
            </a:r>
            <a:r>
              <a:rPr lang="en-US" altLang="zh-CN">
                <a:solidFill>
                  <a:schemeClr val="accent1">
                    <a:lumMod val="75000"/>
                  </a:schemeClr>
                </a:solidFill>
              </a:rPr>
              <a:t>Pig(Yahoo)</a:t>
            </a:r>
            <a:r>
              <a:rPr lang="zh-CN" altLang="en-US">
                <a:solidFill>
                  <a:schemeClr val="accent1">
                    <a:lumMod val="75000"/>
                  </a:schemeClr>
                </a:solidFill>
              </a:rPr>
              <a:t>，</a:t>
            </a:r>
            <a:r>
              <a:rPr lang="en-US" altLang="zh-CN">
                <a:solidFill>
                  <a:schemeClr val="accent1">
                    <a:lumMod val="75000"/>
                  </a:schemeClr>
                </a:solidFill>
              </a:rPr>
              <a:t>Hive(FB)</a:t>
            </a:r>
            <a:r>
              <a:rPr lang="zh-CN" altLang="en-US">
                <a:solidFill>
                  <a:schemeClr val="accent1">
                    <a:lumMod val="75000"/>
                  </a:schemeClr>
                </a:solidFill>
              </a:rPr>
              <a:t>问世</a:t>
            </a:r>
            <a:endParaRPr lang="zh-CN" altLang="en-US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29" name="直接连接符 28"/>
          <p:cNvCxnSpPr/>
          <p:nvPr/>
        </p:nvCxnSpPr>
        <p:spPr>
          <a:xfrm flipH="1">
            <a:off x="2971800" y="3629025"/>
            <a:ext cx="1784985" cy="44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圆角矩形 29"/>
          <p:cNvSpPr/>
          <p:nvPr/>
        </p:nvSpPr>
        <p:spPr>
          <a:xfrm>
            <a:off x="4756785" y="4344035"/>
            <a:ext cx="5832475" cy="59880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accent1">
                    <a:lumMod val="75000"/>
                  </a:schemeClr>
                </a:solidFill>
              </a:rPr>
              <a:t> Yarn</a:t>
            </a:r>
            <a:r>
              <a:rPr lang="zh-CN" altLang="en-US">
                <a:solidFill>
                  <a:schemeClr val="accent1">
                    <a:lumMod val="75000"/>
                  </a:schemeClr>
                </a:solidFill>
              </a:rPr>
              <a:t>成为主流资源调度系统</a:t>
            </a:r>
            <a:endParaRPr lang="zh-CN" altLang="en-US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31" name="直接连接符 30"/>
          <p:cNvCxnSpPr/>
          <p:nvPr/>
        </p:nvCxnSpPr>
        <p:spPr>
          <a:xfrm flipH="1">
            <a:off x="2971800" y="4641215"/>
            <a:ext cx="1784985" cy="44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椭圆 32"/>
          <p:cNvSpPr/>
          <p:nvPr/>
        </p:nvSpPr>
        <p:spPr>
          <a:xfrm>
            <a:off x="1186815" y="5342890"/>
            <a:ext cx="1186815" cy="598805"/>
          </a:xfrm>
          <a:prstGeom prst="ellipse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1"/>
                </a:solidFill>
              </a:rPr>
              <a:t>...</a:t>
            </a:r>
            <a:endParaRPr lang="en-US" altLang="zh-CN">
              <a:solidFill>
                <a:schemeClr val="tx1"/>
              </a:solidFill>
            </a:endParaRPr>
          </a:p>
        </p:txBody>
      </p:sp>
      <p:cxnSp>
        <p:nvCxnSpPr>
          <p:cNvPr id="34" name="肘形连接符 33"/>
          <p:cNvCxnSpPr/>
          <p:nvPr/>
        </p:nvCxnSpPr>
        <p:spPr>
          <a:xfrm rot="10800000">
            <a:off x="2373630" y="5640705"/>
            <a:ext cx="598170" cy="3175"/>
          </a:xfrm>
          <a:prstGeom prst="bentConnector2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5" name="圆角矩形 34"/>
          <p:cNvSpPr/>
          <p:nvPr/>
        </p:nvSpPr>
        <p:spPr>
          <a:xfrm>
            <a:off x="4756785" y="5342890"/>
            <a:ext cx="5832475" cy="59880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>
                <a:solidFill>
                  <a:schemeClr val="accent1">
                    <a:lumMod val="75000"/>
                  </a:schemeClr>
                </a:solidFill>
              </a:rPr>
              <a:t>...</a:t>
            </a:r>
            <a:endParaRPr lang="en-US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36" name="直接连接符 35"/>
          <p:cNvCxnSpPr>
            <a:stCxn id="35" idx="1"/>
          </p:cNvCxnSpPr>
          <p:nvPr/>
        </p:nvCxnSpPr>
        <p:spPr>
          <a:xfrm flipH="1" flipV="1">
            <a:off x="2971800" y="5640705"/>
            <a:ext cx="1784985" cy="19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832269" y="279523"/>
            <a:ext cx="4051300" cy="417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 b="1" dirty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滴滴亿级</a:t>
            </a:r>
            <a:r>
              <a:rPr lang="en-US" altLang="zh-CN" sz="1600" b="1" dirty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TPS</a:t>
            </a:r>
            <a:r>
              <a:rPr lang="zh-CN" altLang="en-US" sz="1600" b="1" dirty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数据通道架构实践 张亮</a:t>
            </a:r>
            <a:endParaRPr lang="en-GB" altLang="zh-CN" sz="16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552450" y="1148134"/>
            <a:ext cx="245451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背景：</a:t>
            </a:r>
            <a:endParaRPr lang="en-US" altLang="zh-CN" dirty="0"/>
          </a:p>
          <a:p>
            <a:r>
              <a:rPr lang="en-US" altLang="zh-CN" dirty="0"/>
              <a:t>1.</a:t>
            </a:r>
            <a:r>
              <a:rPr lang="zh-CN" altLang="en-US" b="1" dirty="0"/>
              <a:t>问题域</a:t>
            </a:r>
            <a:r>
              <a:rPr lang="zh-CN" altLang="en-US" dirty="0"/>
              <a:t>：实时、离线</a:t>
            </a:r>
            <a:endParaRPr lang="en-US" altLang="zh-CN" dirty="0"/>
          </a:p>
          <a:p>
            <a:r>
              <a:rPr lang="en-US" altLang="zh-CN" dirty="0"/>
              <a:t>2.</a:t>
            </a:r>
            <a:r>
              <a:rPr lang="zh-CN" altLang="en-US" b="1" dirty="0"/>
              <a:t>业务方</a:t>
            </a:r>
            <a:r>
              <a:rPr lang="zh-CN" altLang="en-US" dirty="0"/>
              <a:t>：平台、数千</a:t>
            </a:r>
            <a:endParaRPr lang="en-US" altLang="zh-CN" dirty="0"/>
          </a:p>
          <a:p>
            <a:r>
              <a:rPr lang="en-US" altLang="zh-CN" dirty="0"/>
              <a:t>3.</a:t>
            </a:r>
            <a:r>
              <a:rPr lang="zh-CN" altLang="en-US" b="1" dirty="0"/>
              <a:t>挑战点</a:t>
            </a:r>
            <a:r>
              <a:rPr lang="zh-CN" altLang="en-US" dirty="0"/>
              <a:t>：规模、海量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87320" y="4224517"/>
            <a:ext cx="5258937" cy="263348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6677" y="2497396"/>
            <a:ext cx="5543550" cy="33051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5666" y="2123902"/>
            <a:ext cx="1301133" cy="44912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2807" y="3863162"/>
            <a:ext cx="1507961" cy="3613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832269" y="279523"/>
            <a:ext cx="4051300" cy="417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 b="1" dirty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滴滴亿级</a:t>
            </a:r>
            <a:r>
              <a:rPr lang="en-US" altLang="zh-CN" sz="1600" b="1" dirty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TPS</a:t>
            </a:r>
            <a:r>
              <a:rPr lang="zh-CN" altLang="en-US" sz="1600" b="1" dirty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数据通道架构实践 张亮</a:t>
            </a:r>
            <a:endParaRPr lang="en-GB" altLang="zh-CN" sz="1600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67930" y="4258102"/>
            <a:ext cx="4996055" cy="255895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5" y="874687"/>
            <a:ext cx="7755554" cy="4040792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6014" y="3807382"/>
            <a:ext cx="1738171" cy="49315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0144" y="5332791"/>
            <a:ext cx="3524250" cy="4095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832269" y="279523"/>
            <a:ext cx="4051300" cy="417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 b="1" dirty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滴滴亿级</a:t>
            </a:r>
            <a:r>
              <a:rPr lang="en-US" altLang="zh-CN" sz="1600" b="1" dirty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TPS</a:t>
            </a:r>
            <a:r>
              <a:rPr lang="zh-CN" altLang="en-US" sz="1600" b="1" dirty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数据通道架构实践 张亮</a:t>
            </a:r>
            <a:endParaRPr lang="en-GB" altLang="zh-CN" sz="1600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3244" y="1457325"/>
            <a:ext cx="7258050" cy="394335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559191" y="2126066"/>
            <a:ext cx="4070345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优势</a:t>
            </a:r>
            <a:r>
              <a:rPr lang="zh-CN" altLang="en-US" dirty="0"/>
              <a:t>：</a:t>
            </a:r>
            <a:endParaRPr lang="en-US" altLang="zh-CN" dirty="0"/>
          </a:p>
          <a:p>
            <a:r>
              <a:rPr lang="en-US" altLang="zh-CN" dirty="0"/>
              <a:t>1.</a:t>
            </a:r>
            <a:r>
              <a:rPr lang="zh-CN" altLang="en-US" dirty="0"/>
              <a:t>同步数据量与任务数业界领先水平</a:t>
            </a:r>
            <a:endParaRPr lang="en-US" altLang="zh-CN" dirty="0"/>
          </a:p>
          <a:p>
            <a:r>
              <a:rPr lang="en-US" altLang="zh-CN" dirty="0"/>
              <a:t>2.</a:t>
            </a:r>
            <a:r>
              <a:rPr lang="zh-CN" altLang="en-US" dirty="0"/>
              <a:t>安全、流控、降级体系完善</a:t>
            </a:r>
            <a:endParaRPr lang="en-US" altLang="zh-CN" dirty="0"/>
          </a:p>
          <a:p>
            <a:r>
              <a:rPr lang="en-US" altLang="zh-CN" dirty="0"/>
              <a:t>3.</a:t>
            </a:r>
            <a:r>
              <a:rPr lang="zh-CN" altLang="en-US" dirty="0"/>
              <a:t>租户级的资源隔离与容量规划</a:t>
            </a:r>
            <a:endParaRPr lang="en-US" altLang="zh-CN" dirty="0"/>
          </a:p>
          <a:p>
            <a:r>
              <a:rPr lang="en-US" altLang="zh-CN" dirty="0"/>
              <a:t>4.</a:t>
            </a:r>
            <a:r>
              <a:rPr lang="zh-CN" altLang="en-US" dirty="0"/>
              <a:t>及时性、完整性的体系化建设</a:t>
            </a:r>
            <a:endParaRPr lang="en-US" altLang="zh-CN" dirty="0"/>
          </a:p>
          <a:p>
            <a:r>
              <a:rPr lang="en-US" altLang="zh-CN" dirty="0"/>
              <a:t>5.</a:t>
            </a:r>
            <a:r>
              <a:rPr lang="zh-CN" altLang="en-US" dirty="0"/>
              <a:t>完善的故障恢复机制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b="1" dirty="0"/>
              <a:t>不足</a:t>
            </a:r>
            <a:r>
              <a:rPr lang="zh-CN" altLang="en-US" dirty="0"/>
              <a:t>：</a:t>
            </a:r>
            <a:endParaRPr lang="en-US" altLang="zh-CN" dirty="0"/>
          </a:p>
          <a:p>
            <a:r>
              <a:rPr lang="en-US" altLang="zh-CN" dirty="0"/>
              <a:t>1.</a:t>
            </a:r>
            <a:r>
              <a:rPr lang="zh-CN" altLang="en-US" dirty="0"/>
              <a:t>标准化与规范化不足导致的过度设计</a:t>
            </a:r>
            <a:endParaRPr lang="en-US" altLang="zh-CN" dirty="0"/>
          </a:p>
          <a:p>
            <a:r>
              <a:rPr lang="en-US" altLang="zh-CN" dirty="0"/>
              <a:t>2.</a:t>
            </a:r>
            <a:r>
              <a:rPr lang="zh-CN" altLang="en-US" dirty="0"/>
              <a:t>自助化、智能化运维能力欠缺</a:t>
            </a:r>
            <a:endParaRPr lang="en-US" altLang="zh-CN" dirty="0"/>
          </a:p>
          <a:p>
            <a:r>
              <a:rPr lang="en-US" altLang="zh-CN" dirty="0"/>
              <a:t>3.</a:t>
            </a:r>
            <a:r>
              <a:rPr lang="zh-CN" altLang="en-US" dirty="0"/>
              <a:t>全链路全局降级的体系化建设缺失</a:t>
            </a:r>
            <a:endParaRPr lang="en-US" altLang="zh-CN" dirty="0"/>
          </a:p>
          <a:p>
            <a:r>
              <a:rPr lang="en-US" altLang="zh-CN" dirty="0"/>
              <a:t>4.</a:t>
            </a:r>
            <a:r>
              <a:rPr lang="zh-CN" altLang="en-US" dirty="0"/>
              <a:t>实时同步与离线同步架构割裂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2198451" y="339117"/>
            <a:ext cx="7276289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50000"/>
              </a:lnSpc>
            </a:pPr>
            <a:r>
              <a:rPr lang="zh-CN" altLang="en-US" sz="1600" b="1" dirty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总结</a:t>
            </a:r>
            <a:endParaRPr lang="zh-CN" altLang="en-US" sz="1600" b="1" dirty="0">
              <a:solidFill>
                <a:schemeClr val="accent1">
                  <a:lumMod val="50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459865" y="1759585"/>
            <a:ext cx="883475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架构特点：</a:t>
            </a:r>
            <a:endParaRPr lang="zh-CN" altLang="en-US"/>
          </a:p>
          <a:p>
            <a:r>
              <a:rPr lang="zh-CN" altLang="en-US"/>
              <a:t>对实时处理，离线处理提出</a:t>
            </a:r>
            <a:r>
              <a:rPr lang="zh-CN" altLang="en-US"/>
              <a:t>更高需求，体系建设日益完备。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006892" y="0"/>
            <a:ext cx="1676946" cy="1245704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1006892" y="2432295"/>
            <a:ext cx="1676946" cy="442570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4" name="直线连接符 3"/>
          <p:cNvCxnSpPr/>
          <p:nvPr/>
        </p:nvCxnSpPr>
        <p:spPr>
          <a:xfrm>
            <a:off x="424070" y="1232453"/>
            <a:ext cx="9129483" cy="0"/>
          </a:xfrm>
          <a:prstGeom prst="line">
            <a:avLst/>
          </a:prstGeom>
          <a:ln w="31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线连接符 4"/>
          <p:cNvCxnSpPr/>
          <p:nvPr/>
        </p:nvCxnSpPr>
        <p:spPr>
          <a:xfrm>
            <a:off x="424070" y="2431745"/>
            <a:ext cx="9129483" cy="0"/>
          </a:xfrm>
          <a:prstGeom prst="line">
            <a:avLst/>
          </a:prstGeom>
          <a:ln w="31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1367774" y="1479736"/>
            <a:ext cx="93807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4400" b="1" dirty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  <a:cs typeface="Arial Black" panose="020B0A04020102020204" pitchFamily="34" charset="0"/>
              </a:rPr>
              <a:t>05</a:t>
            </a:r>
            <a:endParaRPr kumimoji="1" lang="zh-CN" altLang="en-US" sz="4400" b="1" dirty="0">
              <a:solidFill>
                <a:schemeClr val="accent1">
                  <a:lumMod val="50000"/>
                </a:schemeClr>
              </a:solidFill>
              <a:latin typeface="Arial Black" panose="020B0A04020102020204" pitchFamily="34" charset="0"/>
              <a:cs typeface="Arial Black" panose="020B0A04020102020204" pitchFamily="34" charset="0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9553553" y="1192695"/>
            <a:ext cx="92765" cy="92765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9553553" y="2378735"/>
            <a:ext cx="92765" cy="92765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402918" y="1192694"/>
            <a:ext cx="92765" cy="92765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397561" y="2391468"/>
            <a:ext cx="92765" cy="92765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2998441" y="1434867"/>
            <a:ext cx="3550972" cy="6718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  <a:cs typeface="Arial Black" panose="020B0A04020102020204" pitchFamily="34" charset="0"/>
              </a:rPr>
              <a:t>ArchSummit2019</a:t>
            </a:r>
            <a:endParaRPr lang="en-GB" altLang="zh-CN" sz="28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2998441" y="2710979"/>
            <a:ext cx="6370846" cy="1076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100" b="1" dirty="0">
                <a:latin typeface="Arial Black" panose="020B0A04020102020204" pitchFamily="34" charset="0"/>
              </a:rPr>
              <a:t>360</a:t>
            </a:r>
            <a:r>
              <a:rPr lang="zh-CN" altLang="en-US" sz="1100" b="1" dirty="0">
                <a:latin typeface="Arial Black" panose="020B0A04020102020204" pitchFamily="34" charset="0"/>
              </a:rPr>
              <a:t>多数据源混合查询的前世今生 刘思源</a:t>
            </a:r>
            <a:endParaRPr lang="en-US" altLang="zh-CN" sz="1100" dirty="0"/>
          </a:p>
          <a:p>
            <a:pPr>
              <a:lnSpc>
                <a:spcPct val="150000"/>
              </a:lnSpc>
            </a:pPr>
            <a:r>
              <a:rPr lang="zh-CN" altLang="en-US" sz="1100" dirty="0"/>
              <a:t>数据中台 数据服务平台建设实践 常越峰</a:t>
            </a:r>
            <a:endParaRPr lang="en-US" altLang="zh-CN" sz="1100" dirty="0"/>
          </a:p>
          <a:p>
            <a:pPr>
              <a:lnSpc>
                <a:spcPct val="150000"/>
              </a:lnSpc>
            </a:pPr>
            <a:r>
              <a:rPr lang="zh-CN" altLang="en-US" sz="1100" dirty="0"/>
              <a:t>双剑合壁：实时计算</a:t>
            </a:r>
            <a:r>
              <a:rPr lang="en-US" altLang="zh-CN" sz="1100" dirty="0"/>
              <a:t>+</a:t>
            </a:r>
            <a:r>
              <a:rPr lang="zh-CN" altLang="en-US" sz="1100" dirty="0"/>
              <a:t>交互式分析双擎解决数据中台实时性的短板和痛点：姜伟华</a:t>
            </a:r>
            <a:endParaRPr lang="zh-CN" altLang="en-US" sz="1100" dirty="0"/>
          </a:p>
          <a:p>
            <a:pPr>
              <a:lnSpc>
                <a:spcPct val="150000"/>
              </a:lnSpc>
            </a:pPr>
            <a:endParaRPr lang="zh-CN" altLang="en-US" sz="11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7" name="直线连接符 16"/>
          <p:cNvCxnSpPr/>
          <p:nvPr/>
        </p:nvCxnSpPr>
        <p:spPr>
          <a:xfrm>
            <a:off x="8866417" y="6597345"/>
            <a:ext cx="3325583" cy="0"/>
          </a:xfrm>
          <a:prstGeom prst="line">
            <a:avLst/>
          </a:prstGeom>
          <a:ln w="31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椭圆 18"/>
          <p:cNvSpPr/>
          <p:nvPr/>
        </p:nvSpPr>
        <p:spPr>
          <a:xfrm>
            <a:off x="8839908" y="6557068"/>
            <a:ext cx="92765" cy="92765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5580581" y="6484245"/>
            <a:ext cx="31443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en-US" altLang="zh-CN" sz="1000">
                <a:solidFill>
                  <a:schemeClr val="accent1">
                    <a:lumMod val="50000"/>
                  </a:schemeClr>
                </a:solidFill>
              </a:rPr>
              <a:t>HTTP://WWW.588KU.COM/PPT</a:t>
            </a:r>
            <a:endParaRPr kumimoji="1" lang="zh-CN" altLang="en-US" sz="1000">
              <a:solidFill>
                <a:schemeClr val="accent1">
                  <a:lumMod val="50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5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832269" y="279523"/>
            <a:ext cx="4051300" cy="4217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600" b="1" dirty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360</a:t>
            </a:r>
            <a:r>
              <a:rPr lang="zh-CN" altLang="en-US" sz="1600" b="1" dirty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多数据源混合查询的前世今生 刘思源</a:t>
            </a:r>
            <a:endParaRPr lang="en-GB" altLang="zh-CN" sz="16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92678" y="1364777"/>
            <a:ext cx="180049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问题与挑战</a:t>
            </a:r>
            <a:r>
              <a:rPr lang="zh-CN" altLang="en-US" dirty="0"/>
              <a:t>：</a:t>
            </a:r>
            <a:endParaRPr lang="en-US" altLang="zh-CN" dirty="0"/>
          </a:p>
          <a:p>
            <a:r>
              <a:rPr lang="en-US" altLang="zh-CN" dirty="0"/>
              <a:t>1.</a:t>
            </a:r>
            <a:r>
              <a:rPr lang="zh-CN" altLang="en-US" dirty="0"/>
              <a:t>面向群体多样</a:t>
            </a:r>
            <a:endParaRPr lang="en-US" altLang="zh-CN" dirty="0"/>
          </a:p>
          <a:p>
            <a:r>
              <a:rPr lang="en-US" altLang="zh-CN" dirty="0"/>
              <a:t>2.</a:t>
            </a:r>
            <a:r>
              <a:rPr lang="zh-CN" altLang="en-US" dirty="0"/>
              <a:t>存储环境各异</a:t>
            </a:r>
            <a:endParaRPr lang="en-US" altLang="zh-CN" dirty="0"/>
          </a:p>
          <a:p>
            <a:r>
              <a:rPr lang="en-US" altLang="zh-CN" dirty="0"/>
              <a:t>3.</a:t>
            </a:r>
            <a:r>
              <a:rPr lang="zh-CN" altLang="en-US" dirty="0"/>
              <a:t>技术门槛较高</a:t>
            </a:r>
            <a:endParaRPr lang="zh-CN" altLang="en-US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59595" y="1639119"/>
            <a:ext cx="5047947" cy="4500714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9312" y="1405756"/>
            <a:ext cx="1990725" cy="46672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678" y="3429000"/>
            <a:ext cx="4486275" cy="2819400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492678" y="3090797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架构优化</a:t>
            </a:r>
            <a:r>
              <a:rPr lang="zh-CN" altLang="en-US" dirty="0"/>
              <a:t>：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848100" y="287020"/>
            <a:ext cx="40513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 b="1" dirty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数据中台 数据服务平台建设实践 常越峰</a:t>
            </a:r>
            <a:endParaRPr lang="zh-CN" altLang="en-US" sz="1600" b="1" dirty="0">
              <a:solidFill>
                <a:schemeClr val="accent1">
                  <a:lumMod val="50000"/>
                </a:schemeClr>
              </a:solidFill>
              <a:latin typeface="Arial Black" panose="020B0A04020102020204" pitchFamily="34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3795" y="4024667"/>
            <a:ext cx="5476676" cy="2465033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230820" y="1483227"/>
            <a:ext cx="1162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核心挑战</a:t>
            </a:r>
            <a:endParaRPr lang="zh-CN" altLang="en-US" dirty="0"/>
          </a:p>
        </p:txBody>
      </p:sp>
      <p:sp>
        <p:nvSpPr>
          <p:cNvPr id="14" name="文本框 13"/>
          <p:cNvSpPr txBox="1"/>
          <p:nvPr/>
        </p:nvSpPr>
        <p:spPr>
          <a:xfrm>
            <a:off x="133165" y="4820775"/>
            <a:ext cx="1260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业务流程</a:t>
            </a:r>
            <a:endParaRPr lang="zh-CN" altLang="en-US" dirty="0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3794" y="1026049"/>
            <a:ext cx="5476675" cy="2781621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7038265" y="938303"/>
            <a:ext cx="1136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应用场景</a:t>
            </a:r>
            <a:endParaRPr lang="zh-CN" altLang="en-US" dirty="0"/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6076" y="1537801"/>
            <a:ext cx="4982759" cy="2302202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6076" y="3818424"/>
            <a:ext cx="4982759" cy="2465033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7038265" y="938303"/>
            <a:ext cx="5088632" cy="5551397"/>
          </a:xfrm>
          <a:prstGeom prst="rect">
            <a:avLst/>
          </a:prstGeom>
          <a:solidFill>
            <a:schemeClr val="bg1">
              <a:alpha val="0"/>
            </a:schemeClr>
          </a:solidFill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900" y="4295400"/>
            <a:ext cx="4582178" cy="216144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5731" y="1207681"/>
            <a:ext cx="4241307" cy="23584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900" y="1174810"/>
            <a:ext cx="4582178" cy="2359906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48071" y="899904"/>
            <a:ext cx="55929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/>
              <a:t>解决问题：超大数据量</a:t>
            </a:r>
            <a:r>
              <a:rPr lang="en-US" altLang="zh-CN" sz="1400" b="1" dirty="0"/>
              <a:t> </a:t>
            </a:r>
            <a:r>
              <a:rPr lang="zh-CN" altLang="en-US" sz="1400" b="1" dirty="0"/>
              <a:t>高性能、高吞吐</a:t>
            </a:r>
            <a:r>
              <a:rPr lang="en-US" altLang="zh-CN" sz="1400" b="1" dirty="0"/>
              <a:t> </a:t>
            </a:r>
            <a:r>
              <a:rPr lang="zh-CN" altLang="en-US" sz="1400" b="1" dirty="0"/>
              <a:t>高额存储成本</a:t>
            </a:r>
            <a:r>
              <a:rPr lang="en-US" altLang="zh-CN" sz="1400" b="1" dirty="0"/>
              <a:t> </a:t>
            </a:r>
            <a:r>
              <a:rPr lang="zh-CN" altLang="en-US" sz="1400" b="1" dirty="0"/>
              <a:t>高延迟</a:t>
            </a:r>
            <a:endParaRPr lang="zh-CN" altLang="en-US" sz="1400" dirty="0"/>
          </a:p>
        </p:txBody>
      </p:sp>
      <p:sp>
        <p:nvSpPr>
          <p:cNvPr id="9" name="文本框 8"/>
          <p:cNvSpPr txBox="1"/>
          <p:nvPr/>
        </p:nvSpPr>
        <p:spPr>
          <a:xfrm>
            <a:off x="540238" y="518164"/>
            <a:ext cx="2281561" cy="3817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产品演进</a:t>
            </a:r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6917923" y="899904"/>
            <a:ext cx="24568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/>
              <a:t>解决问题：数据库权限不明</a:t>
            </a:r>
            <a:endParaRPr lang="zh-CN" altLang="en-US" sz="1400" b="1" dirty="0"/>
          </a:p>
        </p:txBody>
      </p:sp>
      <p:cxnSp>
        <p:nvCxnSpPr>
          <p:cNvPr id="12" name="直接箭头连接符 11"/>
          <p:cNvCxnSpPr/>
          <p:nvPr/>
        </p:nvCxnSpPr>
        <p:spPr>
          <a:xfrm>
            <a:off x="5761608" y="2556421"/>
            <a:ext cx="65694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/>
          <p:nvPr/>
        </p:nvCxnSpPr>
        <p:spPr>
          <a:xfrm>
            <a:off x="9046384" y="3648722"/>
            <a:ext cx="0" cy="4083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9206143" y="3666571"/>
            <a:ext cx="23170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开发过程冗长，异构数据源</a:t>
            </a:r>
            <a:endParaRPr lang="zh-CN" altLang="en-US" sz="1400" dirty="0"/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7922" y="4295401"/>
            <a:ext cx="4249113" cy="2194299"/>
          </a:xfrm>
          <a:prstGeom prst="rect">
            <a:avLst/>
          </a:prstGeom>
        </p:spPr>
      </p:pic>
      <p:cxnSp>
        <p:nvCxnSpPr>
          <p:cNvPr id="20" name="直接箭头连接符 19"/>
          <p:cNvCxnSpPr/>
          <p:nvPr/>
        </p:nvCxnSpPr>
        <p:spPr>
          <a:xfrm flipH="1">
            <a:off x="5740894" y="5487532"/>
            <a:ext cx="55189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/>
          <p:cNvSpPr txBox="1"/>
          <p:nvPr/>
        </p:nvSpPr>
        <p:spPr>
          <a:xfrm>
            <a:off x="5477522" y="4856085"/>
            <a:ext cx="11807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明确每个人的需求</a:t>
            </a:r>
            <a:endParaRPr lang="zh-CN" altLang="en-US" sz="1400" dirty="0"/>
          </a:p>
        </p:txBody>
      </p:sp>
      <p:sp>
        <p:nvSpPr>
          <p:cNvPr id="3" name="文本框 2"/>
          <p:cNvSpPr txBox="1"/>
          <p:nvPr/>
        </p:nvSpPr>
        <p:spPr>
          <a:xfrm>
            <a:off x="3848100" y="287020"/>
            <a:ext cx="40513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50000"/>
              </a:lnSpc>
            </a:pPr>
            <a:r>
              <a:rPr lang="zh-CN" altLang="en-US" sz="1600" b="1" dirty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数据中台 数据服务平台建设实践 常越峰</a:t>
            </a:r>
            <a:endParaRPr lang="zh-CN" altLang="en-US" sz="1600" b="1" dirty="0">
              <a:solidFill>
                <a:schemeClr val="accent1">
                  <a:lumMod val="50000"/>
                </a:schemeClr>
              </a:solidFill>
              <a:latin typeface="Arial Black" panose="020B0A040201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100580" y="339090"/>
            <a:ext cx="762762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buClrTx/>
              <a:buSzTx/>
              <a:buFontTx/>
            </a:pPr>
            <a:r>
              <a:rPr lang="zh-CN" altLang="en-US" sz="1600" b="1" dirty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双剑合壁：实时计算+交互式分析双擎解决数据中台实时性的短板和痛点：姜伟华</a:t>
            </a:r>
            <a:endParaRPr lang="zh-CN" altLang="en-US" sz="1600" b="1" dirty="0">
              <a:solidFill>
                <a:schemeClr val="accent1">
                  <a:lumMod val="50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77215" y="735330"/>
            <a:ext cx="29216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阿里的探索：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912495" y="1363980"/>
            <a:ext cx="36512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数据中台与平台的区别：</a:t>
            </a:r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1551305" y="1952625"/>
            <a:ext cx="774954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平台建设更多的是用户或者业务来适应平台。平台提供了什么组件，那么用户只能用这些组件（不管好不好用）。而且这些组件可能是互相割裂开的。而中台更强调的是提供用户好用、易用的高质量平台，让用户自助，缩短 Time to Market (TTM)，同时能快速响应变化。</a:t>
            </a:r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912495" y="3326765"/>
            <a:ext cx="36512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数据中台的定位：</a:t>
            </a:r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1551305" y="3874770"/>
            <a:ext cx="7749540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      </a:t>
            </a:r>
            <a:r>
              <a:rPr lang="zh-CN" altLang="en-US"/>
              <a:t>数据中台的时效性是数据中台的价值倍增器。</a:t>
            </a:r>
            <a:r>
              <a:rPr lang="zh-CN" altLang="en-US">
                <a:sym typeface="+mn-ea"/>
              </a:rPr>
              <a:t>数据本身的价值是随着时间推移而快速降低的。只有把这几个方面做好，才能充分挖掘数据的价值，让数据中台更好的为业务服务。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      </a:t>
            </a:r>
            <a:r>
              <a:rPr lang="zh-CN" altLang="en-US"/>
              <a:t>时效性是一个泛的概念，包含了实时数据、实时分析、如何让结果快速为生产系统获得、如何让业务自助快速进行分析、如何快速响应业务变化等等。</a:t>
            </a:r>
            <a:endParaRPr lang="zh-CN" altLang="en-US"/>
          </a:p>
          <a:p>
            <a:r>
              <a:rPr lang="zh-CN" altLang="en-US"/>
              <a:t>      目前主流的</a:t>
            </a:r>
            <a:r>
              <a:rPr lang="en-US" altLang="zh-CN"/>
              <a:t>Lambda</a:t>
            </a:r>
            <a:r>
              <a:rPr lang="zh-CN" altLang="en-US"/>
              <a:t>架构还有很多痛点。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100580" y="339090"/>
            <a:ext cx="762762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buClrTx/>
              <a:buSzTx/>
              <a:buFontTx/>
            </a:pPr>
            <a:r>
              <a:rPr lang="zh-CN" altLang="en-US" sz="1600" b="1" dirty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双剑合壁：实时计算+交互式分析双擎解决数据中台实时性的短板和痛点：姜伟华</a:t>
            </a:r>
            <a:endParaRPr lang="zh-CN" altLang="en-US" sz="1600" b="1" dirty="0">
              <a:solidFill>
                <a:schemeClr val="accent1">
                  <a:lumMod val="50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77215" y="735330"/>
            <a:ext cx="29216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lamdba</a:t>
            </a:r>
            <a:r>
              <a:rPr lang="zh-CN" altLang="en-US"/>
              <a:t>架构</a:t>
            </a:r>
            <a:r>
              <a:rPr lang="zh-CN" altLang="en-US"/>
              <a:t>：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10945" y="1283970"/>
            <a:ext cx="9406890" cy="4290060"/>
          </a:xfrm>
          <a:prstGeom prst="rect">
            <a:avLst/>
          </a:prstGeom>
        </p:spPr>
      </p:pic>
      <p:sp>
        <p:nvSpPr>
          <p:cNvPr id="10" name="圆角矩形 9"/>
          <p:cNvSpPr/>
          <p:nvPr/>
        </p:nvSpPr>
        <p:spPr>
          <a:xfrm>
            <a:off x="1084580" y="5877560"/>
            <a:ext cx="1906905" cy="55816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架构复杂</a:t>
            </a:r>
            <a:endParaRPr lang="zh-CN" altLang="en-US"/>
          </a:p>
        </p:txBody>
      </p:sp>
      <p:sp>
        <p:nvSpPr>
          <p:cNvPr id="11" name="圆角矩形 10"/>
          <p:cNvSpPr/>
          <p:nvPr/>
        </p:nvSpPr>
        <p:spPr>
          <a:xfrm>
            <a:off x="4960620" y="5877560"/>
            <a:ext cx="1906905" cy="55816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计算资源损耗大</a:t>
            </a:r>
            <a:endParaRPr lang="zh-CN" altLang="en-US"/>
          </a:p>
        </p:txBody>
      </p:sp>
      <p:sp>
        <p:nvSpPr>
          <p:cNvPr id="12" name="圆角矩形 11"/>
          <p:cNvSpPr/>
          <p:nvPr/>
        </p:nvSpPr>
        <p:spPr>
          <a:xfrm>
            <a:off x="8776970" y="5877560"/>
            <a:ext cx="1906905" cy="55816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数据孤岛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832269" y="279523"/>
            <a:ext cx="40513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buClrTx/>
              <a:buSzTx/>
              <a:buFontTx/>
            </a:pPr>
            <a:r>
              <a:rPr lang="zh-CN" altLang="en-US" sz="1600" b="1" dirty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  <a:cs typeface="Arial Black" panose="020B0A04020102020204" pitchFamily="34" charset="0"/>
              </a:rPr>
              <a:t>发展背景</a:t>
            </a:r>
            <a:endParaRPr lang="zh-CN" altLang="en-US" sz="1600" b="1" dirty="0">
              <a:solidFill>
                <a:schemeClr val="accent1">
                  <a:lumMod val="50000"/>
                </a:schemeClr>
              </a:solidFill>
              <a:latin typeface="Arial Black" panose="020B0A04020102020204" pitchFamily="34" charset="0"/>
              <a:cs typeface="Arial Black" panose="020B0A04020102020204" pitchFamily="34" charset="0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2889885" y="1176020"/>
            <a:ext cx="0" cy="502666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32" name="图片 3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27755" y="1270000"/>
            <a:ext cx="7517130" cy="483933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64490" y="3244850"/>
            <a:ext cx="24542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大数据平台技术体系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100580" y="339090"/>
            <a:ext cx="762762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buClrTx/>
              <a:buSzTx/>
              <a:buFontTx/>
            </a:pPr>
            <a:r>
              <a:rPr lang="zh-CN" altLang="en-US" sz="1600" b="1" dirty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双剑合壁：实时计算+交互式分析双擎解决数据中台实时性的短板和痛点：姜伟华</a:t>
            </a:r>
            <a:endParaRPr lang="zh-CN" altLang="en-US" sz="1600" b="1" dirty="0">
              <a:solidFill>
                <a:schemeClr val="accent1">
                  <a:lumMod val="50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77215" y="799465"/>
            <a:ext cx="38239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lamdba</a:t>
            </a:r>
            <a:r>
              <a:rPr lang="zh-CN" altLang="en-US"/>
              <a:t>架构改良之离线数仓实时化</a:t>
            </a:r>
            <a:r>
              <a:rPr lang="zh-CN" altLang="en-US"/>
              <a:t>：</a:t>
            </a:r>
            <a:endParaRPr lang="zh-CN" altLang="en-US"/>
          </a:p>
        </p:txBody>
      </p:sp>
      <p:sp>
        <p:nvSpPr>
          <p:cNvPr id="10" name="圆角矩形 9"/>
          <p:cNvSpPr/>
          <p:nvPr/>
        </p:nvSpPr>
        <p:spPr>
          <a:xfrm>
            <a:off x="876300" y="5547360"/>
            <a:ext cx="10439400" cy="8794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问题：</a:t>
            </a:r>
            <a:r>
              <a:rPr lang="zh-CN" altLang="en-US"/>
              <a:t>以离线数仓的概念去套实时数仓</a:t>
            </a:r>
            <a:endParaRPr lang="zh-CN" altLang="en-US"/>
          </a:p>
          <a:p>
            <a:pPr algn="ctr"/>
            <a:r>
              <a:rPr lang="zh-CN" altLang="en-US"/>
              <a:t>实时数仓本质上更类似流处理或者数据库，实时更新、实时查询，不追求结果的完全可重复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rcRect t="23749"/>
          <a:stretch>
            <a:fillRect/>
          </a:stretch>
        </p:blipFill>
        <p:spPr>
          <a:xfrm>
            <a:off x="876300" y="1630045"/>
            <a:ext cx="10439400" cy="32886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100580" y="339090"/>
            <a:ext cx="762762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buClrTx/>
              <a:buSzTx/>
              <a:buFontTx/>
            </a:pPr>
            <a:r>
              <a:rPr lang="zh-CN" altLang="en-US" sz="1600" b="1" dirty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双剑合壁：实时计算+交互式分析双擎解决数据中台实时性的短板和痛点：姜伟华</a:t>
            </a:r>
            <a:endParaRPr lang="zh-CN" altLang="en-US" sz="1600" b="1" dirty="0">
              <a:solidFill>
                <a:schemeClr val="accent1">
                  <a:lumMod val="50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48640" y="799465"/>
            <a:ext cx="38239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lamdba</a:t>
            </a:r>
            <a:r>
              <a:rPr lang="zh-CN" altLang="en-US"/>
              <a:t>架构改良之批流一体</a:t>
            </a:r>
            <a:r>
              <a:rPr lang="zh-CN" altLang="en-US"/>
              <a:t>：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80210" y="1303020"/>
            <a:ext cx="8831580" cy="2682240"/>
          </a:xfrm>
          <a:prstGeom prst="rect">
            <a:avLst/>
          </a:prstGeom>
        </p:spPr>
      </p:pic>
      <p:sp>
        <p:nvSpPr>
          <p:cNvPr id="6" name="圆角矩形 5"/>
          <p:cNvSpPr/>
          <p:nvPr/>
        </p:nvSpPr>
        <p:spPr>
          <a:xfrm>
            <a:off x="876300" y="5794375"/>
            <a:ext cx="10439400" cy="8794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思路：</a:t>
            </a:r>
            <a:r>
              <a:rPr lang="zh-CN" altLang="en-US"/>
              <a:t>以⼀个强⼤的计算型实时存储为中⼼去构建实时数仓</a:t>
            </a:r>
            <a:endParaRPr lang="zh-CN" altLang="en-US"/>
          </a:p>
          <a:p>
            <a:pPr algn="ctr"/>
            <a:r>
              <a:rPr lang="zh-CN" altLang="en-US"/>
              <a:t>⾼QPS的点查(GET) 能⼒ =&gt; 为流引擎提供查询服务</a:t>
            </a:r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065" y="3985260"/>
            <a:ext cx="9882505" cy="17227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100580" y="339090"/>
            <a:ext cx="762762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buClrTx/>
              <a:buSzTx/>
              <a:buFontTx/>
            </a:pPr>
            <a:r>
              <a:rPr lang="zh-CN" altLang="en-US" sz="1600" b="1" dirty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双剑合壁：实时计算+交互式分析双擎解决数据中台实时性的短板和痛点：姜伟华</a:t>
            </a:r>
            <a:endParaRPr lang="zh-CN" altLang="en-US" sz="1600" b="1" dirty="0">
              <a:solidFill>
                <a:schemeClr val="accent1">
                  <a:lumMod val="50000"/>
                </a:schemeClr>
              </a:solidFill>
              <a:latin typeface="Arial Black" panose="020B0A04020102020204" pitchFamily="3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260" y="1273810"/>
            <a:ext cx="10380980" cy="466534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810260" y="6181090"/>
            <a:ext cx="83927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业务场景：精细化运营，实时</a:t>
            </a:r>
            <a:r>
              <a:rPr lang="en-US" altLang="zh-CN" dirty="0"/>
              <a:t>AI</a:t>
            </a:r>
            <a:r>
              <a:rPr lang="zh-CN" altLang="en-US" dirty="0"/>
              <a:t>，离线加速</a:t>
            </a:r>
            <a:r>
              <a:rPr lang="zh-CN" altLang="en-US" dirty="0"/>
              <a:t>等。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577215" y="735330"/>
            <a:ext cx="29216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阿里的探索：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100580" y="339090"/>
            <a:ext cx="762762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buClrTx/>
              <a:buSzTx/>
              <a:buFontTx/>
            </a:pPr>
            <a:r>
              <a:rPr lang="zh-CN" altLang="en-US" sz="1600" b="1" dirty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双剑合壁：实时计算+交互式分析双擎解决数据中台实时性的短板和痛点：姜伟华</a:t>
            </a:r>
            <a:endParaRPr lang="zh-CN" altLang="en-US" sz="1600" b="1" dirty="0">
              <a:solidFill>
                <a:schemeClr val="accent1">
                  <a:lumMod val="50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67690" y="918845"/>
            <a:ext cx="29216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阿里的批流一体</a:t>
            </a:r>
            <a:r>
              <a:rPr lang="zh-CN" altLang="en-US"/>
              <a:t>探索经验</a:t>
            </a:r>
            <a:r>
              <a:rPr lang="zh-CN" altLang="en-US"/>
              <a:t>：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60120" y="1817370"/>
            <a:ext cx="10271760" cy="32232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2198451" y="339117"/>
            <a:ext cx="7276289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50000"/>
              </a:lnSpc>
            </a:pPr>
            <a:r>
              <a:rPr lang="zh-CN" altLang="en-US" sz="1600" b="1" dirty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总结</a:t>
            </a:r>
            <a:endParaRPr lang="zh-CN" altLang="en-US" sz="1600" b="1" dirty="0">
              <a:solidFill>
                <a:schemeClr val="accent1">
                  <a:lumMod val="50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459865" y="1759585"/>
            <a:ext cx="883475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架构特点：</a:t>
            </a:r>
            <a:endParaRPr lang="zh-CN" altLang="en-US"/>
          </a:p>
          <a:p>
            <a:r>
              <a:rPr lang="zh-CN" altLang="en-US"/>
              <a:t>各大企业开始针对原先架构的痛点开始创新，结合自身数据特点进行更为精细的探索，应用场景更为细致，尤其是阿里数据中台的提出，更是掀起了热潮。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006892" y="0"/>
            <a:ext cx="1676946" cy="1245704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1006892" y="2432295"/>
            <a:ext cx="1676946" cy="442570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4" name="直线连接符 3"/>
          <p:cNvCxnSpPr/>
          <p:nvPr/>
        </p:nvCxnSpPr>
        <p:spPr>
          <a:xfrm>
            <a:off x="424070" y="1232453"/>
            <a:ext cx="9129483" cy="0"/>
          </a:xfrm>
          <a:prstGeom prst="line">
            <a:avLst/>
          </a:prstGeom>
          <a:ln w="31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线连接符 4"/>
          <p:cNvCxnSpPr/>
          <p:nvPr/>
        </p:nvCxnSpPr>
        <p:spPr>
          <a:xfrm>
            <a:off x="424070" y="2431745"/>
            <a:ext cx="9129483" cy="0"/>
          </a:xfrm>
          <a:prstGeom prst="line">
            <a:avLst/>
          </a:prstGeom>
          <a:ln w="31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1371993" y="1479736"/>
            <a:ext cx="929640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4400" b="1" dirty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  <a:cs typeface="Arial Black" panose="020B0A04020102020204" pitchFamily="34" charset="0"/>
              </a:rPr>
              <a:t>06</a:t>
            </a:r>
            <a:endParaRPr kumimoji="1" lang="zh-CN" altLang="en-US" sz="4400" b="1" dirty="0">
              <a:solidFill>
                <a:schemeClr val="accent1">
                  <a:lumMod val="50000"/>
                </a:schemeClr>
              </a:solidFill>
              <a:latin typeface="Arial Black" panose="020B0A04020102020204" pitchFamily="34" charset="0"/>
              <a:cs typeface="Arial Black" panose="020B0A04020102020204" pitchFamily="34" charset="0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9553553" y="1192695"/>
            <a:ext cx="92765" cy="92765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9553553" y="2378735"/>
            <a:ext cx="92765" cy="92765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402918" y="1192694"/>
            <a:ext cx="92765" cy="92765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397561" y="2391468"/>
            <a:ext cx="92765" cy="92765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2998441" y="1434867"/>
            <a:ext cx="1605280" cy="7372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sz="2800" dirty="0">
                <a:solidFill>
                  <a:schemeClr val="accent1">
                    <a:lumMod val="50000"/>
                  </a:schemeClr>
                </a:solidFill>
              </a:rPr>
              <a:t>整体</a:t>
            </a:r>
            <a:r>
              <a:rPr lang="zh-CN" sz="2800" dirty="0">
                <a:solidFill>
                  <a:schemeClr val="accent1">
                    <a:lumMod val="50000"/>
                  </a:schemeClr>
                </a:solidFill>
              </a:rPr>
              <a:t>总结</a:t>
            </a:r>
            <a:endParaRPr lang="zh-CN" sz="2800" dirty="0">
              <a:solidFill>
                <a:schemeClr val="accent1">
                  <a:lumMod val="50000"/>
                </a:schemeClr>
              </a:solidFill>
            </a:endParaRPr>
          </a:p>
        </p:txBody>
      </p:sp>
      <p:cxnSp>
        <p:nvCxnSpPr>
          <p:cNvPr id="17" name="直线连接符 16"/>
          <p:cNvCxnSpPr/>
          <p:nvPr/>
        </p:nvCxnSpPr>
        <p:spPr>
          <a:xfrm>
            <a:off x="8866417" y="6597345"/>
            <a:ext cx="3325583" cy="0"/>
          </a:xfrm>
          <a:prstGeom prst="line">
            <a:avLst/>
          </a:prstGeom>
          <a:ln w="31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椭圆 18"/>
          <p:cNvSpPr/>
          <p:nvPr/>
        </p:nvSpPr>
        <p:spPr>
          <a:xfrm>
            <a:off x="8839908" y="6557068"/>
            <a:ext cx="92765" cy="92765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5580581" y="6484245"/>
            <a:ext cx="31443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en-US" altLang="zh-CN" sz="1000">
                <a:solidFill>
                  <a:schemeClr val="accent1">
                    <a:lumMod val="50000"/>
                  </a:schemeClr>
                </a:solidFill>
              </a:rPr>
              <a:t>HTTP://WWW.588KU.COM/PPT</a:t>
            </a:r>
            <a:endParaRPr kumimoji="1" lang="zh-CN" altLang="en-US" sz="1000">
              <a:solidFill>
                <a:schemeClr val="accent1">
                  <a:lumMod val="50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5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2198451" y="339117"/>
            <a:ext cx="7276289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50000"/>
              </a:lnSpc>
            </a:pPr>
            <a:r>
              <a:rPr lang="zh-CN" altLang="en-US" sz="1600" b="1" dirty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总结</a:t>
            </a:r>
            <a:endParaRPr lang="zh-CN" altLang="en-US" sz="1600" b="1" dirty="0">
              <a:solidFill>
                <a:schemeClr val="accent1">
                  <a:lumMod val="50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459865" y="1759585"/>
            <a:ext cx="8834755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需求：</a:t>
            </a:r>
            <a:endParaRPr lang="zh-CN" altLang="en-US"/>
          </a:p>
          <a:p>
            <a:r>
              <a:rPr lang="zh-CN" altLang="en-US"/>
              <a:t>       大数据从</a:t>
            </a:r>
            <a:r>
              <a:rPr lang="en-US" altLang="zh-CN"/>
              <a:t>2015</a:t>
            </a:r>
            <a:r>
              <a:rPr lang="zh-CN" altLang="en-US"/>
              <a:t>的数据平台定位和相对快速处理的需求，到</a:t>
            </a:r>
            <a:r>
              <a:rPr lang="en-US" altLang="zh-CN"/>
              <a:t>16</a:t>
            </a:r>
            <a:r>
              <a:rPr lang="zh-CN" altLang="en-US"/>
              <a:t>年数据爆炸增长带来的</a:t>
            </a:r>
            <a:r>
              <a:rPr lang="zh-CN" altLang="en-US">
                <a:sym typeface="+mn-ea"/>
              </a:rPr>
              <a:t>处理</a:t>
            </a:r>
            <a:r>
              <a:rPr lang="zh-CN" altLang="en-US"/>
              <a:t>更高数量级数据和多方位的挑战，再到</a:t>
            </a:r>
            <a:r>
              <a:rPr lang="en-US" altLang="zh-CN"/>
              <a:t>17</a:t>
            </a:r>
            <a:r>
              <a:rPr lang="zh-CN" altLang="en-US"/>
              <a:t>年数据平台的融合，数据仓库的建设，</a:t>
            </a:r>
            <a:r>
              <a:rPr lang="en-US" altLang="zh-CN"/>
              <a:t>18</a:t>
            </a:r>
            <a:r>
              <a:rPr lang="zh-CN" altLang="en-US"/>
              <a:t>年对实时处理，离线处理的更高需求，再到</a:t>
            </a:r>
            <a:r>
              <a:rPr lang="en-US" altLang="zh-CN"/>
              <a:t>19</a:t>
            </a:r>
            <a:r>
              <a:rPr lang="zh-CN" altLang="en-US"/>
              <a:t>年各大厂商对性能的优化，甚至对中台建设的探索，我们可以看到大数据对于高性能、可扩展、高可用，的需求随着数据量的增长和多源化越来越高，并且给原先的实时性，离线处理带来了新的挑战，原先的架构已逐渐被淘汰或者优化，不再只是能用，还要好用，易用，定制化的需求越来越高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展望：</a:t>
            </a:r>
            <a:endParaRPr lang="zh-CN" altLang="en-US"/>
          </a:p>
          <a:p>
            <a:r>
              <a:rPr lang="zh-CN" altLang="en-US"/>
              <a:t>      目前的大数据架构相对成熟，但仍旧有很多短板，我们相信，随着数据源的增长和业务需求的变化，还会有更多好的大数据架构探索</a:t>
            </a:r>
            <a:r>
              <a:rPr lang="zh-CN" altLang="en-US"/>
              <a:t>涌现。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006892" y="0"/>
            <a:ext cx="1676946" cy="1245704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1006892" y="2432295"/>
            <a:ext cx="1676946" cy="442570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4" name="直线连接符 3"/>
          <p:cNvCxnSpPr/>
          <p:nvPr/>
        </p:nvCxnSpPr>
        <p:spPr>
          <a:xfrm>
            <a:off x="424070" y="1232453"/>
            <a:ext cx="9129483" cy="0"/>
          </a:xfrm>
          <a:prstGeom prst="line">
            <a:avLst/>
          </a:prstGeom>
          <a:ln w="31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线连接符 4"/>
          <p:cNvCxnSpPr/>
          <p:nvPr/>
        </p:nvCxnSpPr>
        <p:spPr>
          <a:xfrm>
            <a:off x="424070" y="2431745"/>
            <a:ext cx="9129483" cy="0"/>
          </a:xfrm>
          <a:prstGeom prst="line">
            <a:avLst/>
          </a:prstGeom>
          <a:ln w="31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1371993" y="1479736"/>
            <a:ext cx="929640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4400" b="1" dirty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  <a:cs typeface="Arial Black" panose="020B0A04020102020204" pitchFamily="34" charset="0"/>
              </a:rPr>
              <a:t>07</a:t>
            </a:r>
            <a:endParaRPr kumimoji="1" lang="zh-CN" altLang="en-US" sz="4400" b="1" dirty="0">
              <a:solidFill>
                <a:schemeClr val="accent1">
                  <a:lumMod val="50000"/>
                </a:schemeClr>
              </a:solidFill>
              <a:latin typeface="Arial Black" panose="020B0A04020102020204" pitchFamily="34" charset="0"/>
              <a:cs typeface="Arial Black" panose="020B0A04020102020204" pitchFamily="34" charset="0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9553553" y="1192695"/>
            <a:ext cx="92765" cy="92765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9553553" y="2378735"/>
            <a:ext cx="92765" cy="92765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402918" y="1192694"/>
            <a:ext cx="92765" cy="92765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397561" y="2391468"/>
            <a:ext cx="92765" cy="92765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2998441" y="1434867"/>
            <a:ext cx="1612900" cy="7372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sz="2800" b="1" dirty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  <a:cs typeface="Arial Black" panose="020B0A04020102020204" pitchFamily="34" charset="0"/>
              </a:rPr>
              <a:t>参考资料</a:t>
            </a:r>
            <a:endParaRPr lang="zh-CN" sz="2800" dirty="0">
              <a:solidFill>
                <a:schemeClr val="accent1">
                  <a:lumMod val="50000"/>
                </a:schemeClr>
              </a:solidFill>
            </a:endParaRPr>
          </a:p>
        </p:txBody>
      </p:sp>
      <p:cxnSp>
        <p:nvCxnSpPr>
          <p:cNvPr id="17" name="直线连接符 16"/>
          <p:cNvCxnSpPr/>
          <p:nvPr/>
        </p:nvCxnSpPr>
        <p:spPr>
          <a:xfrm>
            <a:off x="8866417" y="6597345"/>
            <a:ext cx="3325583" cy="0"/>
          </a:xfrm>
          <a:prstGeom prst="line">
            <a:avLst/>
          </a:prstGeom>
          <a:ln w="31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椭圆 18"/>
          <p:cNvSpPr/>
          <p:nvPr/>
        </p:nvSpPr>
        <p:spPr>
          <a:xfrm>
            <a:off x="8839908" y="6557068"/>
            <a:ext cx="92765" cy="92765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5580581" y="6484245"/>
            <a:ext cx="31443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en-US" altLang="zh-CN" sz="1000">
                <a:solidFill>
                  <a:schemeClr val="accent1">
                    <a:lumMod val="50000"/>
                  </a:schemeClr>
                </a:solidFill>
              </a:rPr>
              <a:t>HTTP://WWW.588KU.COM/PPT</a:t>
            </a:r>
            <a:endParaRPr kumimoji="1" lang="zh-CN" altLang="en-US" sz="1000">
              <a:solidFill>
                <a:schemeClr val="accent1">
                  <a:lumMod val="50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5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2208611" y="271172"/>
            <a:ext cx="7276289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50000"/>
              </a:lnSpc>
              <a:buClrTx/>
              <a:buSzTx/>
              <a:buFontTx/>
            </a:pPr>
            <a:r>
              <a:rPr lang="zh-CN" altLang="en-US" sz="1600" b="1" dirty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参考资料</a:t>
            </a:r>
            <a:endParaRPr lang="zh-CN" altLang="en-US" sz="1600" b="1" dirty="0">
              <a:solidFill>
                <a:schemeClr val="accent1">
                  <a:lumMod val="50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22885" y="1472565"/>
            <a:ext cx="11746230" cy="50774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举办方infoq官网 https://www.infoq.cn/</a:t>
            </a:r>
            <a:endParaRPr lang="zh-CN" altLang="en-US"/>
          </a:p>
          <a:p>
            <a:r>
              <a:rPr lang="zh-CN" altLang="en-US"/>
              <a:t>大数据3.0时代后的星环科技  https://www.sohu.com/a/248879523_99917688</a:t>
            </a:r>
            <a:endParaRPr lang="zh-CN" altLang="en-US"/>
          </a:p>
          <a:p>
            <a:r>
              <a:rPr lang="zh-CN" altLang="en-US"/>
              <a:t>大数据3.0新时代 星环科技的思与行_技术 https://www.sohu.com/a/251584616_100108623</a:t>
            </a:r>
            <a:endParaRPr lang="zh-CN" altLang="en-US"/>
          </a:p>
          <a:p>
            <a:r>
              <a:rPr lang="zh-CN" altLang="en-US"/>
              <a:t>大数据发展史 https://zhuanlan.zhihu.com/p/57475298</a:t>
            </a:r>
            <a:endParaRPr lang="zh-CN" altLang="en-US"/>
          </a:p>
          <a:p>
            <a:r>
              <a:rPr lang="zh-CN" altLang="en-US"/>
              <a:t>大数据发展史2 https://blog.csdn.net/geekmubai/article/details/87299091</a:t>
            </a:r>
            <a:endParaRPr lang="zh-CN" altLang="en-US"/>
          </a:p>
          <a:p>
            <a:r>
              <a:rPr lang="zh-CN" altLang="en-US"/>
              <a:t>Freewheel演讲分享 http://www.360doc.com/content/15/1230/17/2909773_524224818.shtml</a:t>
            </a:r>
            <a:endParaRPr lang="zh-CN" altLang="en-US"/>
          </a:p>
          <a:p>
            <a:r>
              <a:rPr lang="zh-CN" altLang="en-US"/>
              <a:t>百度Tera介绍 https://www.infoq.cn/article/2017/05/database-baidu-Tera/</a:t>
            </a:r>
            <a:endParaRPr lang="zh-CN" altLang="en-US"/>
          </a:p>
          <a:p>
            <a:r>
              <a:rPr lang="zh-CN" altLang="en-US"/>
              <a:t> 负责人个人主页&amp;Blog</a:t>
            </a:r>
            <a:endParaRPr lang="zh-CN" altLang="en-US"/>
          </a:p>
          <a:p>
            <a:r>
              <a:rPr lang="zh-CN" altLang="en-US"/>
              <a:t>• https://github.com/bluebore</a:t>
            </a:r>
            <a:endParaRPr lang="zh-CN" altLang="en-US"/>
          </a:p>
          <a:p>
            <a:r>
              <a:rPr lang="zh-CN" altLang="en-US"/>
              <a:t>• http://bluebore.cn</a:t>
            </a:r>
            <a:endParaRPr lang="zh-CN" altLang="en-US"/>
          </a:p>
          <a:p>
            <a:r>
              <a:rPr lang="zh-CN" altLang="en-US"/>
              <a:t>百度spider介绍：https://www.sohu.com/a/124398740_355140</a:t>
            </a:r>
            <a:endParaRPr lang="zh-CN" altLang="en-US"/>
          </a:p>
          <a:p>
            <a:r>
              <a:rPr lang="zh-CN" altLang="en-US"/>
              <a:t>建行数仓建设：https://www.infoq.cn/article/zHNpm9YiwkidMjYAoDtT</a:t>
            </a:r>
            <a:endParaRPr lang="zh-CN" altLang="en-US"/>
          </a:p>
          <a:p>
            <a:r>
              <a:rPr lang="zh-CN" altLang="en-US"/>
              <a:t>各大互联网公司最新架构介绍：https://mp.weixin.qq.com/s?__biz=MzI3NzE0NjcwMg==&amp;mid=2650126235&amp;idx=1&amp;sn=7cd8d802cbb3e6654ff733b4f4823b51&amp;chksm=f36baabac41c23ac33c988b453ede08658a8cd3568cb3d484d65e1b6d6c8bf9eadf51165b52e&amp;scene=27#wechat_redirect</a:t>
            </a:r>
            <a:endParaRPr lang="zh-CN" altLang="en-US"/>
          </a:p>
          <a:p>
            <a:r>
              <a:rPr lang="zh-CN" altLang="en-US"/>
              <a:t>腾讯游戏大数据：http://www.360doc.com/content/18/0226/09/15801732_732525069.shtml</a:t>
            </a:r>
            <a:endParaRPr lang="zh-CN" altLang="en-US"/>
          </a:p>
          <a:p>
            <a:r>
              <a:rPr lang="zh-CN" altLang="en-US"/>
              <a:t>阿里姜伟华访谈：https://kuaibao.qq.com/s/20191113AZNXG400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22885" y="958850"/>
            <a:ext cx="107302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说明：部分大会的文本视频资料由于付费或者权限问题无法一窥全貌，只能按照</a:t>
            </a:r>
            <a:r>
              <a:rPr lang="en-US" altLang="zh-CN"/>
              <a:t>ppt</a:t>
            </a:r>
            <a:r>
              <a:rPr lang="zh-CN" altLang="en-US"/>
              <a:t>做个概括。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832269" y="279523"/>
            <a:ext cx="40513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 b="1" dirty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  <a:cs typeface="Arial Black" panose="020B0A04020102020204" pitchFamily="34" charset="0"/>
              </a:rPr>
              <a:t>发展介绍</a:t>
            </a:r>
            <a:endParaRPr lang="zh-CN" sz="16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115695" y="1779905"/>
            <a:ext cx="995997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从2006年到2009年，以MapReduce计算框架，大数据技术广泛应用于大规模结构化数据的批处理。</a:t>
            </a:r>
            <a:endParaRPr lang="zh-CN" altLang="en-US"/>
          </a:p>
          <a:p>
            <a:r>
              <a:rPr lang="zh-CN" altLang="en-US"/>
              <a:t>缺点：线上不稳定，不支持高并发。经常出现批处理计算与流式计算数据口径不一致问题。门槛较高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851535" y="1292860"/>
            <a:ext cx="18459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大数据</a:t>
            </a:r>
            <a:r>
              <a:rPr lang="en-US" altLang="zh-CN" sz="2400"/>
              <a:t>1.0</a:t>
            </a:r>
            <a:endParaRPr lang="en-US" altLang="zh-CN" sz="2400"/>
          </a:p>
        </p:txBody>
      </p:sp>
      <p:sp>
        <p:nvSpPr>
          <p:cNvPr id="6" name="文本框 5"/>
          <p:cNvSpPr txBox="1"/>
          <p:nvPr/>
        </p:nvSpPr>
        <p:spPr>
          <a:xfrm>
            <a:off x="1116330" y="3453130"/>
            <a:ext cx="995997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从2009年到2015年，以Spark核心计算引擎的出现和在诸多技术竞争中胜出为标志，Spark为主流的计算引擎成功的替代了MapReduce，它解决了结构化数据和实时数据处理的问题。大数据开始从过去做日志用户行为分析转为记录化数据处理，在实时处理上，转为流计算。</a:t>
            </a:r>
            <a:endParaRPr lang="zh-CN" altLang="en-US"/>
          </a:p>
          <a:p>
            <a:r>
              <a:rPr lang="zh-CN" altLang="en-US"/>
              <a:t>缺点：数据较大时，流式计算算不完。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852170" y="2966085"/>
            <a:ext cx="16929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大数据</a:t>
            </a:r>
            <a:r>
              <a:rPr lang="en-US" altLang="zh-CN" sz="2400"/>
              <a:t>2.0</a:t>
            </a:r>
            <a:endParaRPr lang="en-US" altLang="zh-CN" sz="2400"/>
          </a:p>
        </p:txBody>
      </p:sp>
      <p:sp>
        <p:nvSpPr>
          <p:cNvPr id="8" name="文本框 7"/>
          <p:cNvSpPr txBox="1"/>
          <p:nvPr/>
        </p:nvSpPr>
        <p:spPr>
          <a:xfrm>
            <a:off x="1116330" y="5416550"/>
            <a:ext cx="995997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从2015年发展至今，这个阶段大量的结构化数据的处理问题已经基本解决，业界又开始把关注焦点转到了非结构化数据处理上面，特别是图像、视频、语音、文本的处理。同时，人们又试图用深度学习这样新的思路去解决过去MapReduce和Spark已经解决的问题。</a:t>
            </a:r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852170" y="4929505"/>
            <a:ext cx="16929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大数据</a:t>
            </a:r>
            <a:r>
              <a:rPr lang="en-US" altLang="zh-CN" sz="2400"/>
              <a:t>3.0</a:t>
            </a:r>
            <a:endParaRPr lang="en-US" altLang="zh-CN" sz="24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832269" y="279523"/>
            <a:ext cx="40513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 b="1" dirty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  <a:cs typeface="Arial Black" panose="020B0A04020102020204" pitchFamily="34" charset="0"/>
              </a:rPr>
              <a:t>发展介绍</a:t>
            </a:r>
            <a:endParaRPr lang="zh-CN" sz="16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115695" y="1779905"/>
            <a:ext cx="9959975" cy="47694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/>
              <a:t>特征</a:t>
            </a:r>
            <a:r>
              <a:rPr lang="en-US" altLang="zh-CN" sz="2000" b="1"/>
              <a:t>1</a:t>
            </a:r>
            <a:r>
              <a:rPr lang="zh-CN" altLang="en-US" sz="2000" b="1"/>
              <a:t>：融合的数据平台。</a:t>
            </a:r>
            <a:endParaRPr lang="zh-CN" altLang="en-US" sz="2000" b="1"/>
          </a:p>
          <a:p>
            <a:r>
              <a:rPr lang="zh-CN" altLang="en-US" sz="2000"/>
              <a:t>Hadoop对小数据量的处理比较笨重，更适合100TB以上的数据湖应用；在10TB~100TB的数据仓库领域，可以在Hadoop或MPP中二选一；而在100GB~10TB的数据集市领域，MPP架构更擅长。</a:t>
            </a:r>
            <a:endParaRPr lang="zh-CN" altLang="en-US" sz="2000"/>
          </a:p>
          <a:p>
            <a:r>
              <a:rPr lang="zh-CN" altLang="en-US" sz="2000" b="1"/>
              <a:t>特征</a:t>
            </a:r>
            <a:r>
              <a:rPr lang="en-US" altLang="zh-CN" sz="2000" b="1"/>
              <a:t>2</a:t>
            </a:r>
            <a:r>
              <a:rPr lang="zh-CN" altLang="en-US" sz="2000" b="1"/>
              <a:t>：</a:t>
            </a:r>
            <a:r>
              <a:rPr lang="en-US" altLang="zh-CN" sz="2000" b="1"/>
              <a:t>融合的大数据分析语言。</a:t>
            </a:r>
            <a:endParaRPr lang="en-US" altLang="zh-CN" sz="2000" b="1"/>
          </a:p>
          <a:p>
            <a:r>
              <a:rPr lang="en-US" altLang="zh-CN"/>
              <a:t>目前，数据仓库、在线分析、在线交易、数据展现、图分析、实时计算等，都可基于SQL语言进行开发，只有预测性分析、视频分析、统计分析需要R语言或Python语言。也就是说，只有掌握SQL、R、Python三种语言，即可进行所有场景的大数据分析，开发成本大幅度降低。</a:t>
            </a:r>
            <a:endParaRPr lang="en-US" altLang="zh-CN"/>
          </a:p>
          <a:p>
            <a:r>
              <a:rPr lang="zh-CN" altLang="en-US" sz="2000" b="1"/>
              <a:t>特征</a:t>
            </a:r>
            <a:r>
              <a:rPr lang="en-US" altLang="zh-CN" sz="2000" b="1"/>
              <a:t>3</a:t>
            </a:r>
            <a:r>
              <a:rPr lang="zh-CN" altLang="en-US" sz="2000" b="1"/>
              <a:t>：BI与AI进行融合。</a:t>
            </a:r>
            <a:endParaRPr lang="zh-CN" altLang="en-US" sz="2000" b="1"/>
          </a:p>
          <a:p>
            <a:r>
              <a:rPr lang="en-US" altLang="zh-CN"/>
              <a:t>AI进行数据分析需要借助BI的可视化功能，BI也在嵌入AI特征，进行智能分析。</a:t>
            </a:r>
            <a:endParaRPr lang="en-US" altLang="zh-CN"/>
          </a:p>
          <a:p>
            <a:r>
              <a:rPr lang="zh-CN" altLang="en-US" sz="2000" b="1"/>
              <a:t>特征</a:t>
            </a:r>
            <a:r>
              <a:rPr lang="en-US" altLang="zh-CN" sz="2000" b="1"/>
              <a:t>4</a:t>
            </a:r>
            <a:r>
              <a:rPr lang="zh-CN" altLang="en-US" sz="2000" b="1"/>
              <a:t>：其四，大数据、人工智能、云计算的深度融合。</a:t>
            </a:r>
            <a:endParaRPr lang="zh-CN" altLang="en-US" sz="2000" b="1"/>
          </a:p>
          <a:p>
            <a:r>
              <a:rPr lang="en-US" altLang="zh-CN"/>
              <a:t>大数据不再以项目模式进行建设，而是以云平台模式提供服务。几个人的大数据技术团队，也可以支撑几千业务人员快速变化的应用需求，甚至不需要IT人员的支持。</a:t>
            </a:r>
            <a:endParaRPr lang="zh-CN" altLang="en-US"/>
          </a:p>
          <a:p>
            <a:r>
              <a:rPr lang="zh-CN" altLang="en-US" sz="2000" b="1"/>
              <a:t>特征</a:t>
            </a:r>
            <a:r>
              <a:rPr lang="en-US" altLang="zh-CN" sz="2000" b="1"/>
              <a:t>5</a:t>
            </a:r>
            <a:r>
              <a:rPr lang="zh-CN" altLang="en-US" sz="2000" b="1"/>
              <a:t>：</a:t>
            </a:r>
            <a:r>
              <a:rPr lang="en-US" altLang="zh-CN" sz="2000" b="1"/>
              <a:t>应用、数据、服务相互促进，并融合成为生态。</a:t>
            </a:r>
            <a:endParaRPr lang="en-US" altLang="zh-CN" sz="2000" b="1"/>
          </a:p>
          <a:p>
            <a:r>
              <a:rPr lang="en-US" altLang="zh-CN"/>
              <a:t>以数据融合为前提，企业可以基于各类应用场景形成“数据模型工厂”，以及“应用商店”，产业链上下游企业都可以基于“工厂”和“商店”，形成自身的大数据服务。	</a:t>
            </a:r>
            <a:endParaRPr lang="en-US" altLang="zh-CN"/>
          </a:p>
        </p:txBody>
      </p:sp>
      <p:sp>
        <p:nvSpPr>
          <p:cNvPr id="5" name="文本框 4"/>
          <p:cNvSpPr txBox="1"/>
          <p:nvPr/>
        </p:nvSpPr>
        <p:spPr>
          <a:xfrm>
            <a:off x="851535" y="1292860"/>
            <a:ext cx="257556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大数据</a:t>
            </a:r>
            <a:r>
              <a:rPr lang="en-US" altLang="zh-CN" sz="2400"/>
              <a:t>3.0</a:t>
            </a:r>
            <a:r>
              <a:rPr lang="zh-CN" altLang="en-US" sz="2400"/>
              <a:t>特征</a:t>
            </a:r>
            <a:endParaRPr lang="zh-CN" altLang="en-US" sz="24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006892" y="0"/>
            <a:ext cx="1676946" cy="24384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1006892" y="4419600"/>
            <a:ext cx="1676946" cy="24384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4" name="直线连接符 3"/>
          <p:cNvCxnSpPr/>
          <p:nvPr/>
        </p:nvCxnSpPr>
        <p:spPr>
          <a:xfrm>
            <a:off x="424070" y="2438400"/>
            <a:ext cx="5045765" cy="0"/>
          </a:xfrm>
          <a:prstGeom prst="line">
            <a:avLst/>
          </a:prstGeom>
          <a:ln w="31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线连接符 4"/>
          <p:cNvCxnSpPr/>
          <p:nvPr/>
        </p:nvCxnSpPr>
        <p:spPr>
          <a:xfrm>
            <a:off x="424070" y="4412974"/>
            <a:ext cx="5045765" cy="0"/>
          </a:xfrm>
          <a:prstGeom prst="line">
            <a:avLst/>
          </a:prstGeom>
          <a:ln w="31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853048" y="3074100"/>
            <a:ext cx="36615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4400" b="1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  <a:cs typeface="Arial Black" panose="020B0A04020102020204" pitchFamily="34" charset="0"/>
              </a:rPr>
              <a:t>CONTENTS</a:t>
            </a:r>
            <a:endParaRPr kumimoji="1" lang="zh-CN" altLang="en-US" sz="4400" b="1">
              <a:solidFill>
                <a:schemeClr val="accent1">
                  <a:lumMod val="50000"/>
                </a:schemeClr>
              </a:solidFill>
              <a:latin typeface="Arial Black" panose="020B0A04020102020204" pitchFamily="34" charset="0"/>
              <a:cs typeface="Arial Black" panose="020B0A04020102020204" pitchFamily="34" charset="0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5498383" y="2398642"/>
            <a:ext cx="92765" cy="92765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5498383" y="4359964"/>
            <a:ext cx="92765" cy="92765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402918" y="2398641"/>
            <a:ext cx="92765" cy="92765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397561" y="4372697"/>
            <a:ext cx="92765" cy="92765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1231519" y="5638800"/>
            <a:ext cx="12105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600">
                <a:solidFill>
                  <a:schemeClr val="bg1"/>
                </a:solidFill>
              </a:rPr>
              <a:t>2020</a:t>
            </a:r>
            <a:endParaRPr kumimoji="1" lang="zh-CN" altLang="en-US" sz="3600">
              <a:solidFill>
                <a:schemeClr val="bg1"/>
              </a:solidFill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1581918" y="1026839"/>
            <a:ext cx="703063" cy="589926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7444808" y="1507068"/>
            <a:ext cx="4068416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altLang="zh-CN" b="1" dirty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  <a:cs typeface="Arial Black" panose="020B0A04020102020204" pitchFamily="34" charset="0"/>
              </a:rPr>
              <a:t>2015 </a:t>
            </a:r>
            <a:r>
              <a:rPr lang="en-US" altLang="en-GB" b="1" dirty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  <a:cs typeface="Arial Black" panose="020B0A04020102020204" pitchFamily="34" charset="0"/>
              </a:rPr>
              <a:t>AS</a:t>
            </a:r>
            <a:endParaRPr lang="en-US" altLang="en-GB" b="1" dirty="0">
              <a:solidFill>
                <a:schemeClr val="accent1">
                  <a:lumMod val="50000"/>
                </a:schemeClr>
              </a:solidFill>
              <a:latin typeface="Arial Black" panose="020B0A04020102020204" pitchFamily="34" charset="0"/>
              <a:cs typeface="Arial Black" panose="020B0A04020102020204" pitchFamily="34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7444808" y="2546722"/>
            <a:ext cx="4068417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altLang="zh-CN" b="1" dirty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  <a:cs typeface="Arial Black" panose="020B0A04020102020204" pitchFamily="34" charset="0"/>
              </a:rPr>
              <a:t>2016 </a:t>
            </a:r>
            <a:r>
              <a:rPr lang="en-US" altLang="en-GB" b="1" dirty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  <a:cs typeface="Arial Black" panose="020B0A04020102020204" pitchFamily="34" charset="0"/>
                <a:sym typeface="+mn-ea"/>
              </a:rPr>
              <a:t>AS</a:t>
            </a:r>
            <a:endParaRPr lang="en-GB" altLang="zh-CN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7444808" y="4519672"/>
            <a:ext cx="4068417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altLang="zh-CN" b="1" dirty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  <a:cs typeface="Arial Black" panose="020B0A04020102020204" pitchFamily="34" charset="0"/>
              </a:rPr>
              <a:t>2018 </a:t>
            </a:r>
            <a:r>
              <a:rPr lang="en-US" altLang="en-GB" b="1" dirty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  <a:cs typeface="Arial Black" panose="020B0A04020102020204" pitchFamily="34" charset="0"/>
                <a:sym typeface="+mn-ea"/>
              </a:rPr>
              <a:t>AS</a:t>
            </a:r>
            <a:endParaRPr lang="en-GB" altLang="zh-CN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7457507" y="5522062"/>
            <a:ext cx="4068417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altLang="zh-CN" b="1" dirty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  <a:cs typeface="Arial Black" panose="020B0A04020102020204" pitchFamily="34" charset="0"/>
              </a:rPr>
              <a:t>2019 </a:t>
            </a:r>
            <a:r>
              <a:rPr lang="en-US" altLang="en-GB" b="1" dirty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  <a:cs typeface="Arial Black" panose="020B0A04020102020204" pitchFamily="34" charset="0"/>
                <a:sym typeface="+mn-ea"/>
              </a:rPr>
              <a:t>AS</a:t>
            </a:r>
            <a:endParaRPr lang="en-GB" altLang="zh-CN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2" name="圆角矩形 21"/>
          <p:cNvSpPr/>
          <p:nvPr/>
        </p:nvSpPr>
        <p:spPr>
          <a:xfrm>
            <a:off x="6812678" y="1687906"/>
            <a:ext cx="466035" cy="466035"/>
          </a:xfrm>
          <a:prstGeom prst="roundRect">
            <a:avLst/>
          </a:prstGeom>
          <a:noFill/>
          <a:ln w="31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6825378" y="1736257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>
                <a:solidFill>
                  <a:schemeClr val="accent1">
                    <a:lumMod val="50000"/>
                  </a:schemeClr>
                </a:solidFill>
              </a:rPr>
              <a:t>01</a:t>
            </a:r>
            <a:endParaRPr kumimoji="1" lang="zh-CN" altLang="en-US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4" name="圆角矩形 23"/>
          <p:cNvSpPr/>
          <p:nvPr/>
        </p:nvSpPr>
        <p:spPr>
          <a:xfrm>
            <a:off x="6812679" y="2707217"/>
            <a:ext cx="466035" cy="466035"/>
          </a:xfrm>
          <a:prstGeom prst="roundRect">
            <a:avLst/>
          </a:prstGeom>
          <a:noFill/>
          <a:ln w="31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文本框 24"/>
          <p:cNvSpPr txBox="1"/>
          <p:nvPr/>
        </p:nvSpPr>
        <p:spPr>
          <a:xfrm>
            <a:off x="6825379" y="2755568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>
                <a:solidFill>
                  <a:schemeClr val="accent1">
                    <a:lumMod val="50000"/>
                  </a:schemeClr>
                </a:solidFill>
              </a:rPr>
              <a:t>02</a:t>
            </a:r>
            <a:endParaRPr kumimoji="1" lang="zh-CN" altLang="en-US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6" name="圆角矩形 25"/>
          <p:cNvSpPr/>
          <p:nvPr/>
        </p:nvSpPr>
        <p:spPr>
          <a:xfrm>
            <a:off x="6812679" y="4700193"/>
            <a:ext cx="466035" cy="466035"/>
          </a:xfrm>
          <a:prstGeom prst="roundRect">
            <a:avLst/>
          </a:prstGeom>
          <a:noFill/>
          <a:ln w="31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7" name="文本框 26"/>
          <p:cNvSpPr txBox="1"/>
          <p:nvPr/>
        </p:nvSpPr>
        <p:spPr>
          <a:xfrm>
            <a:off x="6825379" y="4748544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chemeClr val="accent1">
                    <a:lumMod val="50000"/>
                  </a:schemeClr>
                </a:solidFill>
              </a:rPr>
              <a:t>04</a:t>
            </a:r>
            <a:endParaRPr kumimoji="1" lang="zh-CN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8" name="圆角矩形 27"/>
          <p:cNvSpPr/>
          <p:nvPr/>
        </p:nvSpPr>
        <p:spPr>
          <a:xfrm>
            <a:off x="6825379" y="5722609"/>
            <a:ext cx="466035" cy="466035"/>
          </a:xfrm>
          <a:prstGeom prst="roundRect">
            <a:avLst/>
          </a:prstGeom>
          <a:noFill/>
          <a:ln w="31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9" name="文本框 28"/>
          <p:cNvSpPr txBox="1"/>
          <p:nvPr/>
        </p:nvSpPr>
        <p:spPr>
          <a:xfrm>
            <a:off x="6838079" y="577096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chemeClr val="accent1">
                    <a:lumMod val="50000"/>
                  </a:schemeClr>
                </a:solidFill>
              </a:rPr>
              <a:t>05</a:t>
            </a:r>
            <a:endParaRPr kumimoji="1" lang="zh-CN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7444808" y="3536824"/>
            <a:ext cx="4068417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altLang="zh-CN" b="1" dirty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  <a:cs typeface="Arial Black" panose="020B0A04020102020204" pitchFamily="34" charset="0"/>
              </a:rPr>
              <a:t>2017 </a:t>
            </a:r>
            <a:r>
              <a:rPr lang="en-US" altLang="en-GB" b="1" dirty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  <a:cs typeface="Arial Black" panose="020B0A04020102020204" pitchFamily="34" charset="0"/>
                <a:sym typeface="+mn-ea"/>
              </a:rPr>
              <a:t>AS</a:t>
            </a:r>
            <a:endParaRPr lang="en-GB" altLang="zh-CN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3" name="圆角矩形 23"/>
          <p:cNvSpPr/>
          <p:nvPr/>
        </p:nvSpPr>
        <p:spPr>
          <a:xfrm>
            <a:off x="6812679" y="3697319"/>
            <a:ext cx="466035" cy="466035"/>
          </a:xfrm>
          <a:prstGeom prst="roundRect">
            <a:avLst/>
          </a:prstGeom>
          <a:noFill/>
          <a:ln w="31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4" name="文本框 33"/>
          <p:cNvSpPr txBox="1"/>
          <p:nvPr/>
        </p:nvSpPr>
        <p:spPr>
          <a:xfrm>
            <a:off x="6825379" y="374567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chemeClr val="accent1">
                    <a:lumMod val="50000"/>
                  </a:schemeClr>
                </a:solidFill>
              </a:rPr>
              <a:t>03</a:t>
            </a:r>
            <a:endParaRPr kumimoji="1" lang="zh-CN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18" grpId="0"/>
      <p:bldP spid="22" grpId="0" animBg="1"/>
      <p:bldP spid="23" grpId="0"/>
      <p:bldP spid="24" grpId="0" animBg="1"/>
      <p:bldP spid="25" grpId="0"/>
      <p:bldP spid="26" grpId="0" animBg="1"/>
      <p:bldP spid="27" grpId="0"/>
      <p:bldP spid="28" grpId="0" animBg="1"/>
      <p:bldP spid="29" grpId="0"/>
      <p:bldP spid="32" grpId="0"/>
      <p:bldP spid="33" grpId="0" animBg="1"/>
      <p:bldP spid="3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006892" y="0"/>
            <a:ext cx="1676946" cy="1245704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1006892" y="2432295"/>
            <a:ext cx="1676946" cy="442570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4" name="直线连接符 3"/>
          <p:cNvCxnSpPr/>
          <p:nvPr/>
        </p:nvCxnSpPr>
        <p:spPr>
          <a:xfrm>
            <a:off x="424070" y="1232453"/>
            <a:ext cx="9129483" cy="0"/>
          </a:xfrm>
          <a:prstGeom prst="line">
            <a:avLst/>
          </a:prstGeom>
          <a:ln w="31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线连接符 4"/>
          <p:cNvCxnSpPr/>
          <p:nvPr/>
        </p:nvCxnSpPr>
        <p:spPr>
          <a:xfrm>
            <a:off x="424070" y="2431745"/>
            <a:ext cx="9129483" cy="0"/>
          </a:xfrm>
          <a:prstGeom prst="line">
            <a:avLst/>
          </a:prstGeom>
          <a:ln w="31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1367774" y="1479736"/>
            <a:ext cx="93807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4400" b="1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  <a:cs typeface="Arial Black" panose="020B0A04020102020204" pitchFamily="34" charset="0"/>
              </a:rPr>
              <a:t>01</a:t>
            </a:r>
            <a:endParaRPr kumimoji="1" lang="zh-CN" altLang="en-US" sz="4400" b="1">
              <a:solidFill>
                <a:schemeClr val="accent1">
                  <a:lumMod val="50000"/>
                </a:schemeClr>
              </a:solidFill>
              <a:latin typeface="Arial Black" panose="020B0A04020102020204" pitchFamily="34" charset="0"/>
              <a:cs typeface="Arial Black" panose="020B0A04020102020204" pitchFamily="34" charset="0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9553553" y="1192695"/>
            <a:ext cx="92765" cy="92765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9553553" y="2378735"/>
            <a:ext cx="92765" cy="92765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402918" y="1192694"/>
            <a:ext cx="92765" cy="92765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397561" y="2391468"/>
            <a:ext cx="92765" cy="92765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2998441" y="1434867"/>
            <a:ext cx="3550972" cy="6689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  <a:cs typeface="Arial Black" panose="020B0A04020102020204" pitchFamily="34" charset="0"/>
              </a:rPr>
              <a:t>ArchSummit2015</a:t>
            </a:r>
            <a:endParaRPr lang="en-GB" altLang="zh-CN" sz="28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2998441" y="2710979"/>
            <a:ext cx="6370846" cy="5688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100" dirty="0"/>
              <a:t>金融行业中的大数据应用</a:t>
            </a:r>
            <a:endParaRPr lang="en-US" altLang="zh-CN" sz="1100" dirty="0"/>
          </a:p>
          <a:p>
            <a:pPr>
              <a:lnSpc>
                <a:spcPct val="150000"/>
              </a:lnSpc>
            </a:pPr>
            <a:r>
              <a:rPr lang="en-US" altLang="zh-CN" sz="1100" dirty="0"/>
              <a:t>SQL-on-Hadoop</a:t>
            </a:r>
            <a:r>
              <a:rPr lang="zh-CN" altLang="en-US" sz="1100" dirty="0"/>
              <a:t>在</a:t>
            </a:r>
            <a:r>
              <a:rPr lang="en-US" altLang="zh-CN" sz="1100" dirty="0" err="1"/>
              <a:t>FreeWheel</a:t>
            </a:r>
            <a:r>
              <a:rPr lang="zh-CN" altLang="en-US" sz="1100" dirty="0"/>
              <a:t>的实践 </a:t>
            </a:r>
            <a:endParaRPr lang="en-GB" altLang="zh-CN" sz="1100" dirty="0"/>
          </a:p>
        </p:txBody>
      </p:sp>
      <p:cxnSp>
        <p:nvCxnSpPr>
          <p:cNvPr id="17" name="直线连接符 16"/>
          <p:cNvCxnSpPr/>
          <p:nvPr/>
        </p:nvCxnSpPr>
        <p:spPr>
          <a:xfrm>
            <a:off x="8866417" y="6597345"/>
            <a:ext cx="3325583" cy="0"/>
          </a:xfrm>
          <a:prstGeom prst="line">
            <a:avLst/>
          </a:prstGeom>
          <a:ln w="31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椭圆 18"/>
          <p:cNvSpPr/>
          <p:nvPr/>
        </p:nvSpPr>
        <p:spPr>
          <a:xfrm>
            <a:off x="8839908" y="6557068"/>
            <a:ext cx="92765" cy="92765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5580581" y="6484245"/>
            <a:ext cx="31443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en-US" altLang="zh-CN" sz="1000">
                <a:solidFill>
                  <a:schemeClr val="accent1">
                    <a:lumMod val="50000"/>
                  </a:schemeClr>
                </a:solidFill>
              </a:rPr>
              <a:t>HTTP://WWW.588KU.COM/PPT</a:t>
            </a:r>
            <a:endParaRPr kumimoji="1" lang="zh-CN" altLang="en-US" sz="1000">
              <a:solidFill>
                <a:schemeClr val="accent1">
                  <a:lumMod val="50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832269" y="279523"/>
            <a:ext cx="4051300" cy="417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 b="1" dirty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  <a:cs typeface="Arial Black" panose="020B0A04020102020204" pitchFamily="34" charset="0"/>
              </a:rPr>
              <a:t>金融行业中的大数据应用</a:t>
            </a:r>
            <a:r>
              <a:rPr lang="en-US" altLang="zh-CN" sz="1600" b="1" dirty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  <a:cs typeface="Arial Black" panose="020B0A04020102020204" pitchFamily="34" charset="0"/>
              </a:rPr>
              <a:t> </a:t>
            </a:r>
            <a:r>
              <a:rPr lang="zh-CN" altLang="en-US" sz="1600" b="1" dirty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  <a:cs typeface="Arial Black" panose="020B0A04020102020204" pitchFamily="34" charset="0"/>
              </a:rPr>
              <a:t>王涛</a:t>
            </a:r>
            <a:endParaRPr lang="en-GB" altLang="zh-CN" sz="1600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76797" y="1458123"/>
            <a:ext cx="7389964" cy="4485238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355106" y="1458362"/>
            <a:ext cx="2847254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b="1" dirty="0"/>
              <a:t>应用背景</a:t>
            </a:r>
            <a:r>
              <a:rPr lang="zh-CN" altLang="en-US" sz="1400" dirty="0"/>
              <a:t>： </a:t>
            </a:r>
            <a:endParaRPr lang="en-US" altLang="zh-CN" sz="1400" dirty="0"/>
          </a:p>
          <a:p>
            <a:r>
              <a:rPr lang="en-US" altLang="zh-CN" sz="1400" dirty="0"/>
              <a:t>1.</a:t>
            </a:r>
            <a:r>
              <a:rPr lang="zh-CN" altLang="en-US" sz="1400" dirty="0"/>
              <a:t>数据增量加速</a:t>
            </a:r>
            <a:endParaRPr lang="en-US" altLang="zh-CN" sz="1400" dirty="0"/>
          </a:p>
          <a:p>
            <a:r>
              <a:rPr lang="en-US" altLang="zh-CN" sz="1400" dirty="0"/>
              <a:t>2.</a:t>
            </a:r>
            <a:r>
              <a:rPr lang="zh-CN" altLang="en-US" sz="1400" dirty="0"/>
              <a:t>半结构化数据增多</a:t>
            </a:r>
            <a:endParaRPr lang="en-US" altLang="zh-CN" sz="1400" dirty="0"/>
          </a:p>
          <a:p>
            <a:r>
              <a:rPr lang="en-US" altLang="zh-CN" sz="1400" dirty="0"/>
              <a:t>3.</a:t>
            </a:r>
            <a:r>
              <a:rPr lang="zh-CN" altLang="en-US" sz="1400" dirty="0"/>
              <a:t>业务实时性要求高</a:t>
            </a:r>
            <a:endParaRPr lang="en-US" altLang="zh-CN" sz="1400" dirty="0"/>
          </a:p>
          <a:p>
            <a:endParaRPr lang="en-US" altLang="zh-CN" sz="1400" dirty="0"/>
          </a:p>
          <a:p>
            <a:r>
              <a:rPr lang="zh-CN" altLang="en-US" sz="1400" b="1" dirty="0"/>
              <a:t>难点</a:t>
            </a:r>
            <a:r>
              <a:rPr lang="zh-CN" altLang="en-US" sz="1400" dirty="0"/>
              <a:t>：</a:t>
            </a:r>
            <a:endParaRPr lang="en-US" altLang="zh-CN" sz="1400" dirty="0"/>
          </a:p>
          <a:p>
            <a:r>
              <a:rPr lang="en-US" altLang="zh-CN" sz="1400" dirty="0"/>
              <a:t>1.</a:t>
            </a:r>
            <a:r>
              <a:rPr lang="zh-CN" altLang="en-US" sz="1400" dirty="0"/>
              <a:t>业务表结构的历史变化问题</a:t>
            </a:r>
            <a:endParaRPr lang="en-US" altLang="zh-CN" sz="1400" dirty="0"/>
          </a:p>
          <a:p>
            <a:r>
              <a:rPr lang="en-US" altLang="zh-CN" sz="1400" dirty="0"/>
              <a:t>2.DBA</a:t>
            </a:r>
            <a:r>
              <a:rPr lang="zh-CN" altLang="en-US" sz="1400" dirty="0"/>
              <a:t>的历史数据分类管理</a:t>
            </a:r>
            <a:endParaRPr lang="en-US" altLang="zh-CN" sz="1400" dirty="0"/>
          </a:p>
          <a:p>
            <a:r>
              <a:rPr lang="en-US" altLang="zh-CN" sz="1400" dirty="0"/>
              <a:t>3.</a:t>
            </a:r>
            <a:r>
              <a:rPr lang="zh-CN" altLang="en-US" sz="1400" dirty="0"/>
              <a:t>简化调用方式同时保持功能多态</a:t>
            </a:r>
            <a:endParaRPr lang="en-US" altLang="zh-CN" sz="1400" dirty="0"/>
          </a:p>
          <a:p>
            <a:endParaRPr lang="zh-CN" altLang="en-US" sz="1400" dirty="0"/>
          </a:p>
        </p:txBody>
      </p:sp>
      <p:sp>
        <p:nvSpPr>
          <p:cNvPr id="17" name="文本框 16"/>
          <p:cNvSpPr txBox="1"/>
          <p:nvPr/>
        </p:nvSpPr>
        <p:spPr>
          <a:xfrm>
            <a:off x="7774496" y="6017908"/>
            <a:ext cx="17235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/>
              <a:t>数据平台惯用架构参考</a:t>
            </a:r>
            <a:endParaRPr lang="zh-CN" altLang="en-US" sz="1200" dirty="0"/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875" y="3705997"/>
            <a:ext cx="4762642" cy="2187288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2149028" y="1458123"/>
            <a:ext cx="289694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b="1" dirty="0"/>
              <a:t>应用场景</a:t>
            </a:r>
            <a:r>
              <a:rPr lang="zh-CN" altLang="en-US" sz="1400" dirty="0"/>
              <a:t>：</a:t>
            </a:r>
            <a:endParaRPr lang="en-US" altLang="zh-CN" sz="1400" dirty="0"/>
          </a:p>
          <a:p>
            <a:r>
              <a:rPr lang="en-US" altLang="zh-CN" sz="1400" dirty="0"/>
              <a:t>1</a:t>
            </a:r>
            <a:r>
              <a:rPr lang="zh-CN" altLang="en-US" sz="1400" dirty="0"/>
              <a:t>用户流水实时查询</a:t>
            </a:r>
            <a:endParaRPr lang="en-US" altLang="zh-CN" sz="1400" dirty="0"/>
          </a:p>
          <a:p>
            <a:r>
              <a:rPr lang="en-US" altLang="zh-CN" sz="1400" dirty="0"/>
              <a:t>2.</a:t>
            </a:r>
            <a:r>
              <a:rPr lang="zh-CN" altLang="en-US" sz="1400" dirty="0"/>
              <a:t>交易</a:t>
            </a:r>
            <a:r>
              <a:rPr lang="en-US" altLang="zh-CN" sz="1400" dirty="0"/>
              <a:t>/</a:t>
            </a:r>
            <a:r>
              <a:rPr lang="zh-CN" altLang="en-US" sz="1400" dirty="0"/>
              <a:t>交互历史的随机查询和分析</a:t>
            </a:r>
            <a:endParaRPr lang="en-US" altLang="zh-CN" sz="1400" dirty="0"/>
          </a:p>
          <a:p>
            <a:endParaRPr lang="zh-CN" altLang="en-US" dirty="0"/>
          </a:p>
        </p:txBody>
      </p:sp>
      <p:sp>
        <p:nvSpPr>
          <p:cNvPr id="20" name="文本框 19"/>
          <p:cNvSpPr txBox="1"/>
          <p:nvPr/>
        </p:nvSpPr>
        <p:spPr>
          <a:xfrm>
            <a:off x="1915876" y="6030986"/>
            <a:ext cx="14157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b="1" dirty="0"/>
              <a:t>应用案例</a:t>
            </a:r>
            <a:r>
              <a:rPr lang="zh-CN" altLang="en-US" sz="1200" dirty="0"/>
              <a:t>：途牛网</a:t>
            </a:r>
            <a:endParaRPr lang="zh-CN" altLang="en-US" sz="12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</p:sld>
</file>

<file path=ppt/tags/tag1.xml><?xml version="1.0" encoding="utf-8"?>
<p:tagLst xmlns:p="http://schemas.openxmlformats.org/presentationml/2006/main">
  <p:tag name="KSO_WM_UNIT_PLACING_PICTURE_USER_VIEWPORT" val="{&quot;height&quot;:6852.5007874015746,&quot;width&quot;:9503.1984251968497}"/>
</p:tagLst>
</file>

<file path=ppt/tags/tag2.xml><?xml version="1.0" encoding="utf-8"?>
<p:tagLst xmlns:p="http://schemas.openxmlformats.org/presentationml/2006/main">
  <p:tag name="REFSHAPE" val="913587276"/>
  <p:tag name="KSO_WM_UNIT_PLACING_PICTURE_USER_VIEWPORT" val="{&quot;height&quot;:5952,&quot;width&quot;:5940}"/>
</p:tagLst>
</file>

<file path=ppt/tags/tag3.xml><?xml version="1.0" encoding="utf-8"?>
<p:tagLst xmlns:p="http://schemas.openxmlformats.org/presentationml/2006/main">
  <p:tag name="ISPRING_PRESENTATION_TITLE" val="PowerPoint 演示文稿"/>
  <p:tag name="ISPRING_FIRST_PUBLISH" val="1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588ku">
      <a:majorFont>
        <a:latin typeface="Arial Black"/>
        <a:ea typeface="思源黑体 CN Bold"/>
        <a:cs typeface=""/>
      </a:majorFont>
      <a:minorFont>
        <a:latin typeface="Arial"/>
        <a:ea typeface="思源黑体 CN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6773</Words>
  <Application>WPS 演示</Application>
  <PresentationFormat>宽屏</PresentationFormat>
  <Paragraphs>550</Paragraphs>
  <Slides>48</Slides>
  <Notes>22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48</vt:i4>
      </vt:variant>
    </vt:vector>
  </HeadingPairs>
  <TitlesOfParts>
    <vt:vector size="59" baseType="lpstr">
      <vt:lpstr>Arial</vt:lpstr>
      <vt:lpstr>宋体</vt:lpstr>
      <vt:lpstr>Wingdings</vt:lpstr>
      <vt:lpstr>Arial</vt:lpstr>
      <vt:lpstr>Arial Black</vt:lpstr>
      <vt:lpstr>微软雅黑</vt:lpstr>
      <vt:lpstr>思源黑体 CN Regular</vt:lpstr>
      <vt:lpstr>黑体</vt:lpstr>
      <vt:lpstr>Arial Unicode MS</vt:lpstr>
      <vt:lpstr>等线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用户</dc:creator>
  <cp:lastModifiedBy>Administrator</cp:lastModifiedBy>
  <cp:revision>687</cp:revision>
  <dcterms:created xsi:type="dcterms:W3CDTF">2018-06-17T04:53:00Z</dcterms:created>
  <dcterms:modified xsi:type="dcterms:W3CDTF">2020-04-15T03:16:21Z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2052-11.1.0.9584</vt:lpwstr>
  </property>
</Properties>
</file>